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4" r:id="rId2"/>
    <p:sldId id="257" r:id="rId3"/>
    <p:sldId id="282" r:id="rId4"/>
    <p:sldId id="284" r:id="rId5"/>
    <p:sldId id="285" r:id="rId6"/>
    <p:sldId id="265" r:id="rId7"/>
    <p:sldId id="268" r:id="rId8"/>
    <p:sldId id="270" r:id="rId9"/>
    <p:sldId id="318" r:id="rId10"/>
    <p:sldId id="266" r:id="rId11"/>
    <p:sldId id="321" r:id="rId12"/>
    <p:sldId id="322" r:id="rId13"/>
    <p:sldId id="277" r:id="rId14"/>
    <p:sldId id="279" r:id="rId15"/>
    <p:sldId id="267" r:id="rId16"/>
    <p:sldId id="310" r:id="rId17"/>
    <p:sldId id="287" r:id="rId18"/>
    <p:sldId id="288" r:id="rId19"/>
    <p:sldId id="291" r:id="rId20"/>
    <p:sldId id="293" r:id="rId21"/>
    <p:sldId id="294" r:id="rId22"/>
    <p:sldId id="296" r:id="rId23"/>
    <p:sldId id="295" r:id="rId24"/>
    <p:sldId id="297" r:id="rId25"/>
    <p:sldId id="292" r:id="rId26"/>
    <p:sldId id="289" r:id="rId27"/>
    <p:sldId id="290" r:id="rId28"/>
    <p:sldId id="313" r:id="rId29"/>
    <p:sldId id="301" r:id="rId30"/>
    <p:sldId id="312" r:id="rId31"/>
    <p:sldId id="316" r:id="rId32"/>
    <p:sldId id="315" r:id="rId33"/>
    <p:sldId id="302" r:id="rId34"/>
    <p:sldId id="303" r:id="rId35"/>
    <p:sldId id="304" r:id="rId36"/>
    <p:sldId id="305" r:id="rId37"/>
    <p:sldId id="306" r:id="rId38"/>
    <p:sldId id="307" r:id="rId39"/>
    <p:sldId id="300" r:id="rId40"/>
    <p:sldId id="309" r:id="rId41"/>
    <p:sldId id="263" r:id="rId42"/>
    <p:sldId id="319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BF24-AA57-4AFB-94A2-71EEEB34E3B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059C-7D02-4742-92BC-42BA05549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2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55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11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09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950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2596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2469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4916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1524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160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6E4AF-0265-4699-B1E1-FD9C6E06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194051-D07B-42AF-BD07-E23C3D83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4F7F3-18C2-4C12-ABC2-C124CBF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95FC-8371-49C9-827C-0CEBE63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8FC8F-11DD-4E63-A923-7A3CD0AC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852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40448A-5944-4FF1-99B7-A24E4C7B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05CBA5-C5C6-4891-AFB2-37820F4E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4C671-4669-424A-8F38-EC6882E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31112-1AF5-49B5-B121-93A71E7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9F4585-D6A1-4486-B0BC-84F35C3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212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5029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14400" y="3733800"/>
            <a:ext cx="5029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37DA0-770B-4981-87E7-8B55F9E3FB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9773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DECCF-9C31-47D8-8E2B-DC4740A3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60BA55-845D-47EB-BF96-6CFD9E6A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22CE9-00F9-43A2-97A0-2095D79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FD5B78-C685-4123-9413-DEF3D5D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81E7F-6CA1-4532-9240-FD960886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903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55FAE-6AF6-4F4E-BFAA-7B7634B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8CA11E-AF8D-48CE-8201-7DD1B03B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93576-3D47-4A44-BE0D-B5BB62A7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19543-F186-4015-8CF5-461213F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E35C0-CD0D-4B4B-83A2-56AA0D3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6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35A43-A178-434B-BE58-718D78A0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ABF0B-FF1E-41EA-A099-8F9F65C4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A6C46B-C737-4518-8293-64D27FFA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9EEB2A-E108-4722-9FD3-36D7B84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396DA2-153C-4189-9E17-544CD1E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5BC4D4-A639-4A8B-ACFF-DA47702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1824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A0324-8C91-4D19-A679-CCB4464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BA89D-CDE0-4557-AC28-C4EDA0A1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04DC93-C305-4CB0-919E-E99C2F60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741BD8-8DC5-4CB4-A8B2-FE207BE2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548051-FD85-4A60-B917-CBF1E5703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879F48-A0E6-4C66-A09B-E5F4EFE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DC7FD9-BEEA-48BF-81D8-D433D7CB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D08E04-0F5C-42A0-ADA3-A52C129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621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B99C1-5CA6-4862-B4CC-3B0D0EB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990077-A291-4BDE-AD69-840B0AB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6960D8-D2E9-460C-894D-B8CEBC53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E48B82-2A02-4A3D-A92D-80E05B24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285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59BD81-5113-4CD9-97C6-5066260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80A11C-2848-4973-A066-C03732C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C7141E-9647-4D31-A717-3DD36D21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2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FF398-7E60-47A3-90B7-0645158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02727-ECB0-4B25-A9AB-2C8FE14A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D7A9E7-5105-4FFD-B884-F3DC4386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E14819-A7BD-43B4-BB2F-B1508ED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2D63C-4F82-40A1-8704-19E7323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00FA2-6C47-4C64-A589-90B892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78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91578-F219-42F0-97B8-E8F80553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ED3768-7886-49C1-B885-94E3D9BE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6B5780-3F50-404D-A773-85617081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E1C260-1B08-42A3-99CB-F9858FBB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EA686C-97D3-408C-96D0-E86F18E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B2B7A7-EAD0-47ED-99DD-FBFECF8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07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75A6B-17CD-4AD3-9C22-454732F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4A9411-A10E-49CB-A682-F2DA36A2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AA7C1-7CA5-42BD-833D-D26B1BE93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706298-246C-467F-9798-9A2B4B57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35FFE-C376-47B5-ABBA-4B9B09E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80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40;&#1082;&#1072;&#1080;&#1088;&#1086;.%201980%20&#1075;&#1086;&#1076;..mp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159" y="-499919"/>
            <a:ext cx="9144000" cy="92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/>
          <p:nvPr/>
        </p:nvSpPr>
        <p:spPr>
          <a:xfrm>
            <a:off x="2279650" y="3141664"/>
            <a:ext cx="792003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ts val="4400"/>
            </a:pPr>
            <a:r>
              <a:rPr lang="ru-RU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4400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Вот звонок нам дал сигнал,             </a:t>
            </a:r>
            <a:endParaRPr dirty="0"/>
          </a:p>
          <a:p>
            <a:pPr>
              <a:buClr>
                <a:srgbClr val="151515"/>
              </a:buClr>
              <a:buSzPts val="4400"/>
            </a:pPr>
            <a:r>
              <a:rPr lang="ru-RU" sz="4400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   Поработать час настал.</a:t>
            </a:r>
            <a:endParaRPr u="sng" dirty="0"/>
          </a:p>
          <a:p>
            <a:pPr>
              <a:buClr>
                <a:srgbClr val="151515"/>
              </a:buClr>
              <a:buSzPts val="4400"/>
            </a:pPr>
            <a:r>
              <a:rPr lang="ru-RU" sz="4400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   Время зря мы не теряем </a:t>
            </a:r>
            <a:endParaRPr dirty="0"/>
          </a:p>
          <a:p>
            <a:pPr>
              <a:buClr>
                <a:srgbClr val="151515"/>
              </a:buClr>
              <a:buSzPts val="4400"/>
            </a:pPr>
            <a:r>
              <a:rPr lang="ru-RU" sz="4400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   И работать начинаем.</a:t>
            </a:r>
            <a:endParaRPr sz="4400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5" descr="фото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2313" y="404813"/>
            <a:ext cx="1819275" cy="18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 descr="ucheniki_w450_h4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4425" y="333376"/>
            <a:ext cx="2743200" cy="285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6788" y="1131888"/>
            <a:ext cx="27336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6313" y="4437063"/>
            <a:ext cx="1785937" cy="216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086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457815" y="462771"/>
            <a:ext cx="2127712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5071FB-6D0B-4942-9753-747ED375018E}"/>
              </a:ext>
            </a:extLst>
          </p:cNvPr>
          <p:cNvSpPr/>
          <p:nvPr/>
        </p:nvSpPr>
        <p:spPr>
          <a:xfrm>
            <a:off x="526473" y="2245312"/>
            <a:ext cx="905163" cy="10613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К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CB994A-640D-4C8E-A685-E1B3DB956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8820763" y="4248727"/>
            <a:ext cx="2854000" cy="22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882F85-B02C-4312-8C2D-57F2E55D47EA}"/>
              </a:ext>
            </a:extLst>
          </p:cNvPr>
          <p:cNvSpPr/>
          <p:nvPr/>
        </p:nvSpPr>
        <p:spPr>
          <a:xfrm>
            <a:off x="4045635" y="2299815"/>
            <a:ext cx="905163" cy="10613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023B3A-0677-4557-B2A6-DD56724FCFE1}"/>
              </a:ext>
            </a:extLst>
          </p:cNvPr>
          <p:cNvSpPr/>
          <p:nvPr/>
        </p:nvSpPr>
        <p:spPr>
          <a:xfrm>
            <a:off x="9647490" y="2299815"/>
            <a:ext cx="905163" cy="10613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C74D34-BA4E-4997-9E94-47EA9C9C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90" y="1666524"/>
            <a:ext cx="550450" cy="7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D572EB6-D01A-4BB2-A836-D632244D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11" y="1869806"/>
            <a:ext cx="2218877" cy="22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33DC9BA-044B-4729-827A-D223EA7D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62" y="1666523"/>
            <a:ext cx="550451" cy="7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247703C-88E5-4C10-B907-DB50BB56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19" y="2033490"/>
            <a:ext cx="3060556" cy="24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ADC05CC-226B-4F31-913E-66C42B39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035" y="1781977"/>
            <a:ext cx="550451" cy="7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3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28" descr="BD15034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15887"/>
            <a:ext cx="91440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8" descr="BD15034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597650"/>
            <a:ext cx="91440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8" descr="BD15034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07850" y="-577705"/>
            <a:ext cx="1524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8" descr="BD15034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25" y="-927821"/>
            <a:ext cx="1524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8"/>
          <p:cNvSpPr txBox="1"/>
          <p:nvPr/>
        </p:nvSpPr>
        <p:spPr>
          <a:xfrm>
            <a:off x="1992312" y="1700212"/>
            <a:ext cx="8280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8"/>
          <p:cNvSpPr txBox="1"/>
          <p:nvPr/>
        </p:nvSpPr>
        <p:spPr>
          <a:xfrm>
            <a:off x="1992312" y="300037"/>
            <a:ext cx="8185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2"/>
              </a:buClr>
              <a:buSzPts val="4400"/>
            </a:pPr>
            <a:r>
              <a:rPr lang="ru-RU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Периметр квадрата</a:t>
            </a:r>
            <a:endParaRPr/>
          </a:p>
        </p:txBody>
      </p:sp>
      <p:sp>
        <p:nvSpPr>
          <p:cNvPr id="552" name="Google Shape;552;p28"/>
          <p:cNvSpPr/>
          <p:nvPr/>
        </p:nvSpPr>
        <p:spPr>
          <a:xfrm rot="2640000">
            <a:off x="4727575" y="1268413"/>
            <a:ext cx="3535362" cy="3489325"/>
          </a:xfrm>
          <a:prstGeom prst="diamond">
            <a:avLst/>
          </a:prstGeom>
          <a:solidFill>
            <a:srgbClr val="703D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8"/>
          <p:cNvSpPr txBox="1"/>
          <p:nvPr/>
        </p:nvSpPr>
        <p:spPr>
          <a:xfrm>
            <a:off x="5951537" y="1196976"/>
            <a:ext cx="1047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ru-RU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см</a:t>
            </a:r>
            <a:endParaRPr/>
          </a:p>
        </p:txBody>
      </p:sp>
      <p:sp>
        <p:nvSpPr>
          <p:cNvPr id="554" name="Google Shape;554;p28"/>
          <p:cNvSpPr txBox="1"/>
          <p:nvPr/>
        </p:nvSpPr>
        <p:spPr>
          <a:xfrm>
            <a:off x="3935412" y="2708276"/>
            <a:ext cx="1047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ru-RU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см</a:t>
            </a:r>
            <a:endParaRPr/>
          </a:p>
        </p:txBody>
      </p:sp>
      <p:sp>
        <p:nvSpPr>
          <p:cNvPr id="555" name="Google Shape;555;p28"/>
          <p:cNvSpPr txBox="1"/>
          <p:nvPr/>
        </p:nvSpPr>
        <p:spPr>
          <a:xfrm>
            <a:off x="6024562" y="4508501"/>
            <a:ext cx="1047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ru-RU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см</a:t>
            </a:r>
            <a:endParaRPr/>
          </a:p>
        </p:txBody>
      </p:sp>
      <p:sp>
        <p:nvSpPr>
          <p:cNvPr id="556" name="Google Shape;556;p28"/>
          <p:cNvSpPr txBox="1"/>
          <p:nvPr/>
        </p:nvSpPr>
        <p:spPr>
          <a:xfrm>
            <a:off x="7967662" y="2708276"/>
            <a:ext cx="1047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ru-RU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см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9801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28" descr="BD15034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15887"/>
            <a:ext cx="91440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8" descr="BD15034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597650"/>
            <a:ext cx="91440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8" descr="BD15034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4851" y="-747712"/>
            <a:ext cx="1524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8" descr="BD15034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013" y="-747712"/>
            <a:ext cx="1524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8"/>
          <p:cNvSpPr txBox="1"/>
          <p:nvPr/>
        </p:nvSpPr>
        <p:spPr>
          <a:xfrm>
            <a:off x="1992312" y="1700212"/>
            <a:ext cx="8280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8"/>
          <p:cNvSpPr txBox="1"/>
          <p:nvPr/>
        </p:nvSpPr>
        <p:spPr>
          <a:xfrm>
            <a:off x="1136731" y="290514"/>
            <a:ext cx="8185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2"/>
              </a:buClr>
              <a:buSzPts val="4400"/>
            </a:pPr>
            <a:r>
              <a:rPr lang="ru-RU" sz="4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Периметр квадрата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52" name="Google Shape;552;p28"/>
          <p:cNvSpPr/>
          <p:nvPr/>
        </p:nvSpPr>
        <p:spPr>
          <a:xfrm rot="2640000">
            <a:off x="4727575" y="1268413"/>
            <a:ext cx="3535362" cy="3489325"/>
          </a:xfrm>
          <a:prstGeom prst="diamond">
            <a:avLst/>
          </a:prstGeom>
          <a:solidFill>
            <a:srgbClr val="703D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8"/>
          <p:cNvSpPr txBox="1"/>
          <p:nvPr/>
        </p:nvSpPr>
        <p:spPr>
          <a:xfrm>
            <a:off x="5951537" y="1196976"/>
            <a:ext cx="1047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ru-RU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см</a:t>
            </a:r>
            <a:endParaRPr/>
          </a:p>
        </p:txBody>
      </p:sp>
      <p:sp>
        <p:nvSpPr>
          <p:cNvPr id="554" name="Google Shape;554;p28"/>
          <p:cNvSpPr txBox="1"/>
          <p:nvPr/>
        </p:nvSpPr>
        <p:spPr>
          <a:xfrm>
            <a:off x="3935412" y="2708276"/>
            <a:ext cx="1047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ru-RU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см</a:t>
            </a:r>
            <a:endParaRPr/>
          </a:p>
        </p:txBody>
      </p:sp>
      <p:sp>
        <p:nvSpPr>
          <p:cNvPr id="555" name="Google Shape;555;p28"/>
          <p:cNvSpPr txBox="1"/>
          <p:nvPr/>
        </p:nvSpPr>
        <p:spPr>
          <a:xfrm>
            <a:off x="6024562" y="4508501"/>
            <a:ext cx="1047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ru-RU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см</a:t>
            </a:r>
            <a:endParaRPr/>
          </a:p>
        </p:txBody>
      </p:sp>
      <p:sp>
        <p:nvSpPr>
          <p:cNvPr id="556" name="Google Shape;556;p28"/>
          <p:cNvSpPr txBox="1"/>
          <p:nvPr/>
        </p:nvSpPr>
        <p:spPr>
          <a:xfrm>
            <a:off x="7967662" y="2708276"/>
            <a:ext cx="1047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ru-RU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 см</a:t>
            </a:r>
            <a:endParaRPr/>
          </a:p>
        </p:txBody>
      </p:sp>
      <p:sp>
        <p:nvSpPr>
          <p:cNvPr id="557" name="Google Shape;557;p28"/>
          <p:cNvSpPr txBox="1"/>
          <p:nvPr/>
        </p:nvSpPr>
        <p:spPr>
          <a:xfrm>
            <a:off x="1919288" y="5118101"/>
            <a:ext cx="8424862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ru-RU" sz="36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3600" b="1" i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а = 4 см</a:t>
            </a:r>
            <a:endParaRPr dirty="0"/>
          </a:p>
          <a:p>
            <a:pPr>
              <a:buClr>
                <a:srgbClr val="660066"/>
              </a:buClr>
              <a:buSzPts val="3600"/>
            </a:pPr>
            <a:r>
              <a:rPr lang="ru-RU" sz="3600" b="1" i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   Р = </a:t>
            </a:r>
            <a:r>
              <a:rPr lang="en-US" sz="3600" b="1" i="1" dirty="0" err="1" smtClean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a+a+a+a</a:t>
            </a:r>
            <a:r>
              <a:rPr lang="en-US" sz="3600" b="1" i="1" dirty="0" smtClean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ru-RU" sz="3600" b="1" i="1" dirty="0" smtClean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ru-RU" sz="3600" b="1" i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+ 4 + 4 + 4 = 16(см)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916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3107284" y="398117"/>
            <a:ext cx="5278927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Магические квадраты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40A8817-5BE4-454D-8B6E-FE60BCF93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86687"/>
              </p:ext>
            </p:extLst>
          </p:nvPr>
        </p:nvGraphicFramePr>
        <p:xfrm>
          <a:off x="757382" y="1504755"/>
          <a:ext cx="346363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114">
                  <a:extLst>
                    <a:ext uri="{9D8B030D-6E8A-4147-A177-3AD203B41FA5}">
                      <a16:colId xmlns:a16="http://schemas.microsoft.com/office/drawing/2014/main" val="262927202"/>
                    </a:ext>
                  </a:extLst>
                </a:gridCol>
                <a:gridCol w="1173261">
                  <a:extLst>
                    <a:ext uri="{9D8B030D-6E8A-4147-A177-3AD203B41FA5}">
                      <a16:colId xmlns:a16="http://schemas.microsoft.com/office/drawing/2014/main" val="831180404"/>
                    </a:ext>
                  </a:extLst>
                </a:gridCol>
                <a:gridCol w="1173261">
                  <a:extLst>
                    <a:ext uri="{9D8B030D-6E8A-4147-A177-3AD203B41FA5}">
                      <a16:colId xmlns:a16="http://schemas.microsoft.com/office/drawing/2014/main" val="2853911551"/>
                    </a:ext>
                  </a:extLst>
                </a:gridCol>
              </a:tblGrid>
              <a:tr h="1139409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88859"/>
                  </a:ext>
                </a:extLst>
              </a:tr>
              <a:tr h="1139409">
                <a:tc>
                  <a:txBody>
                    <a:bodyPr/>
                    <a:lstStyle/>
                    <a:p>
                      <a:pPr algn="ctr"/>
                      <a:endParaRPr lang="ru-RU" sz="7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49152"/>
                  </a:ext>
                </a:extLst>
              </a:tr>
              <a:tr h="1139409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37445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3ECB994A-640D-4C8E-A685-E1B3DB956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4585855" y="3931228"/>
            <a:ext cx="2748054" cy="21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2">
            <a:extLst>
              <a:ext uri="{FF2B5EF4-FFF2-40B4-BE49-F238E27FC236}">
                <a16:creationId xmlns:a16="http://schemas.microsoft.com/office/drawing/2014/main" id="{D46CB701-23BA-4846-8760-859BF43F4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81157"/>
              </p:ext>
            </p:extLst>
          </p:nvPr>
        </p:nvGraphicFramePr>
        <p:xfrm>
          <a:off x="7606146" y="1504755"/>
          <a:ext cx="346363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114">
                  <a:extLst>
                    <a:ext uri="{9D8B030D-6E8A-4147-A177-3AD203B41FA5}">
                      <a16:colId xmlns:a16="http://schemas.microsoft.com/office/drawing/2014/main" val="262927202"/>
                    </a:ext>
                  </a:extLst>
                </a:gridCol>
                <a:gridCol w="1173261">
                  <a:extLst>
                    <a:ext uri="{9D8B030D-6E8A-4147-A177-3AD203B41FA5}">
                      <a16:colId xmlns:a16="http://schemas.microsoft.com/office/drawing/2014/main" val="831180404"/>
                    </a:ext>
                  </a:extLst>
                </a:gridCol>
                <a:gridCol w="1173261">
                  <a:extLst>
                    <a:ext uri="{9D8B030D-6E8A-4147-A177-3AD203B41FA5}">
                      <a16:colId xmlns:a16="http://schemas.microsoft.com/office/drawing/2014/main" val="2853911551"/>
                    </a:ext>
                  </a:extLst>
                </a:gridCol>
              </a:tblGrid>
              <a:tr h="1139409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88859"/>
                  </a:ext>
                </a:extLst>
              </a:tr>
              <a:tr h="1139409">
                <a:tc>
                  <a:txBody>
                    <a:bodyPr/>
                    <a:lstStyle/>
                    <a:p>
                      <a:pPr algn="ctr"/>
                      <a:endParaRPr lang="ru-RU" sz="7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49152"/>
                  </a:ext>
                </a:extLst>
              </a:tr>
              <a:tr h="1139409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3744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157705-5DE8-4254-918B-5075A3F697EA}"/>
              </a:ext>
            </a:extLst>
          </p:cNvPr>
          <p:cNvSpPr/>
          <p:nvPr/>
        </p:nvSpPr>
        <p:spPr>
          <a:xfrm>
            <a:off x="2008909" y="1737275"/>
            <a:ext cx="882073" cy="8304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043077-46D0-4397-B7E0-72BDF6BFC6ED}"/>
              </a:ext>
            </a:extLst>
          </p:cNvPr>
          <p:cNvSpPr/>
          <p:nvPr/>
        </p:nvSpPr>
        <p:spPr>
          <a:xfrm>
            <a:off x="879763" y="2872618"/>
            <a:ext cx="882073" cy="8304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2CEFD-84D1-498E-A0D6-FFA8244EB044}"/>
              </a:ext>
            </a:extLst>
          </p:cNvPr>
          <p:cNvSpPr/>
          <p:nvPr/>
        </p:nvSpPr>
        <p:spPr>
          <a:xfrm>
            <a:off x="3174999" y="2872618"/>
            <a:ext cx="882073" cy="8304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2A3879-49F8-4DBA-89DF-E598ED2E6BD9}"/>
              </a:ext>
            </a:extLst>
          </p:cNvPr>
          <p:cNvSpPr/>
          <p:nvPr/>
        </p:nvSpPr>
        <p:spPr>
          <a:xfrm>
            <a:off x="2048163" y="4027893"/>
            <a:ext cx="882073" cy="8304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D5C4F6-DBE1-48B6-A71D-FFC14ABF68B1}"/>
              </a:ext>
            </a:extLst>
          </p:cNvPr>
          <p:cNvSpPr/>
          <p:nvPr/>
        </p:nvSpPr>
        <p:spPr>
          <a:xfrm>
            <a:off x="8896927" y="1737275"/>
            <a:ext cx="882073" cy="8304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316C63-D9C9-44C9-B0E4-3CB3A455570D}"/>
              </a:ext>
            </a:extLst>
          </p:cNvPr>
          <p:cNvSpPr/>
          <p:nvPr/>
        </p:nvSpPr>
        <p:spPr>
          <a:xfrm>
            <a:off x="7680036" y="2872618"/>
            <a:ext cx="882073" cy="8304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DBAD27-4704-4F5A-9952-0F9052ED0568}"/>
              </a:ext>
            </a:extLst>
          </p:cNvPr>
          <p:cNvSpPr/>
          <p:nvPr/>
        </p:nvSpPr>
        <p:spPr>
          <a:xfrm>
            <a:off x="9989127" y="2872618"/>
            <a:ext cx="882073" cy="8304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A3175D-1619-4D20-9A4F-61CD387AA9E6}"/>
              </a:ext>
            </a:extLst>
          </p:cNvPr>
          <p:cNvSpPr/>
          <p:nvPr/>
        </p:nvSpPr>
        <p:spPr>
          <a:xfrm>
            <a:off x="8883073" y="4027893"/>
            <a:ext cx="882073" cy="8304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8240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3851101" y="416589"/>
            <a:ext cx="4244455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 логику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CB994A-640D-4C8E-A685-E1B3DB956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0" y="4677910"/>
            <a:ext cx="2748054" cy="21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: двойная изогнутая линия 5">
            <a:extLst>
              <a:ext uri="{FF2B5EF4-FFF2-40B4-BE49-F238E27FC236}">
                <a16:creationId xmlns:a16="http://schemas.microsoft.com/office/drawing/2014/main" id="{8C05879C-D3FA-4E35-A2A7-7AB38774306E}"/>
              </a:ext>
            </a:extLst>
          </p:cNvPr>
          <p:cNvSpPr/>
          <p:nvPr/>
        </p:nvSpPr>
        <p:spPr>
          <a:xfrm>
            <a:off x="3029528" y="3879241"/>
            <a:ext cx="3214254" cy="159733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2129"/>
              <a:gd name="adj8" fmla="val -4790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Переложи 2 спички так, чтобы стало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7 квадратов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352412-7063-4050-BF87-CE0DEE3C1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2281904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6A76D75-79A2-4A7F-9F5D-2B65D61C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4" y="2304228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96AA66B-B528-4DE7-A964-DCB18538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500" y="2347379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FBB247E-522A-4F48-90C8-841A0A7D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32" y="3745062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4C17B9F-3D49-44C8-8868-EEA8AA92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59" y="3745061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4EE00B9-8611-4D4D-BDCE-A8285E007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25300" y="1710204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B3C105F-B75E-469C-8C66-DCB8387E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2772" y="3080551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92A13EC-0B4F-4E17-8291-714C1D78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103" y="4410092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EB51B41-E6FA-4859-B54C-A16DC2FB2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2772" y="4422925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151A679-6479-44F1-B98B-D2080F38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103" y="1682902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99B82D-2A73-4CDE-B182-E31DCC63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1289" y="3063265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E1431B8-6645-4BCF-B20F-A1B2E364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16" y="3728295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D2AF09D-6A60-4314-ADA8-159B2421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82" y="3734711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BFDEBE11-E760-47DB-A0BC-0FF10BAE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9188" y="3701898"/>
            <a:ext cx="1198003" cy="15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5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005232" y="351935"/>
            <a:ext cx="4529167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Чудеса из квадрата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F7B654-BDFE-4C30-9980-3D5AA137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" y="1465118"/>
            <a:ext cx="3927764" cy="3927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ECB994A-640D-4C8E-A685-E1B3DB956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4749799" y="4379793"/>
            <a:ext cx="2748054" cy="21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5B166F-841D-41DF-A8F8-4F3C43168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332" r="7511" b="4227"/>
          <a:stretch/>
        </p:blipFill>
        <p:spPr bwMode="auto">
          <a:xfrm>
            <a:off x="7693891" y="1630795"/>
            <a:ext cx="3546764" cy="3596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6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178472" y="449789"/>
            <a:ext cx="3102494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CB994A-640D-4C8E-A685-E1B3DB956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4532912" y="3607955"/>
            <a:ext cx="2748054" cy="21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A4D067-0AFC-4AA5-8419-A8007B09F886}"/>
              </a:ext>
            </a:extLst>
          </p:cNvPr>
          <p:cNvSpPr/>
          <p:nvPr/>
        </p:nvSpPr>
        <p:spPr>
          <a:xfrm rot="1426139">
            <a:off x="2757039" y="1765993"/>
            <a:ext cx="6163137" cy="31292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Оригами</a:t>
            </a:r>
          </a:p>
        </p:txBody>
      </p:sp>
    </p:spTree>
    <p:extLst>
      <p:ext uri="{BB962C8B-B14F-4D97-AF65-F5344CB8AC3E}">
        <p14:creationId xmlns:p14="http://schemas.microsoft.com/office/powerpoint/2010/main" val="1014417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11175"/>
          </a:xfrm>
        </p:spPr>
        <p:txBody>
          <a:bodyPr/>
          <a:lstStyle/>
          <a:p>
            <a:r>
              <a:rPr lang="ru-RU" altLang="ru-RU" sz="2400" b="1"/>
              <a:t>История оригами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6473" y="928689"/>
            <a:ext cx="6283903" cy="5286375"/>
          </a:xfrm>
        </p:spPr>
        <p:txBody>
          <a:bodyPr>
            <a:normAutofit fontScale="92500"/>
          </a:bodyPr>
          <a:lstStyle/>
          <a:p>
            <a:pPr marL="514350" indent="-514350" algn="just"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        </a:t>
            </a:r>
            <a:r>
              <a:rPr lang="ru-RU" b="1" i="1" dirty="0"/>
              <a:t>Две тысячи лет назад китайцы изобрели бумагу. Примерно тогда же и появилось искусство оригами. </a:t>
            </a:r>
          </a:p>
          <a:p>
            <a:pPr marL="457200" indent="-457200" algn="just">
              <a:buNone/>
              <a:defRPr/>
            </a:pPr>
            <a:r>
              <a:rPr lang="ru-RU" b="1" i="1" dirty="0"/>
              <a:t>               Но считается, что искусство оригами зародилось в Японии и оно даже старше, чем бумага.            Первые фигурки оригами возникли  из искусства драпировки ткани при   изготовлении традиционной </a:t>
            </a:r>
          </a:p>
          <a:p>
            <a:pPr marL="0" indent="-457200" algn="just">
              <a:spcBef>
                <a:spcPts val="0"/>
              </a:spcBef>
              <a:buNone/>
              <a:defRPr/>
            </a:pPr>
            <a:r>
              <a:rPr lang="ru-RU" b="1" i="1" dirty="0"/>
              <a:t>      японской одежды.</a:t>
            </a:r>
          </a:p>
          <a:p>
            <a:pPr marL="0" indent="-457200" algn="just">
              <a:spcBef>
                <a:spcPts val="0"/>
              </a:spcBef>
              <a:buNone/>
              <a:defRPr/>
            </a:pPr>
            <a:r>
              <a:rPr lang="ru-RU" b="1" i="1" dirty="0"/>
              <a:t>            </a:t>
            </a:r>
            <a:r>
              <a:rPr lang="ru-RU" b="1" i="1" dirty="0">
                <a:cs typeface="Arial" panose="020B0604020202020204" pitchFamily="34" charset="0"/>
              </a:rPr>
              <a:t>Это искусство в Японии                       стало традицией, которая передавалась из поколения в поколение, в основном по женской линии. </a:t>
            </a:r>
          </a:p>
          <a:p>
            <a:pPr marL="0" indent="-457200">
              <a:spcBef>
                <a:spcPts val="0"/>
              </a:spcBef>
              <a:buNone/>
              <a:defRPr/>
            </a:pPr>
            <a:endParaRPr lang="ru-RU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2876" y="3643314"/>
            <a:ext cx="350409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428604"/>
            <a:ext cx="278608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3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881188" y="357188"/>
            <a:ext cx="8229600" cy="571500"/>
          </a:xfrm>
        </p:spPr>
        <p:txBody>
          <a:bodyPr/>
          <a:lstStyle/>
          <a:p>
            <a:r>
              <a:rPr lang="ru-RU" altLang="ru-RU" sz="2400" b="1"/>
              <a:t>Журавлики Хиросимы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74073" y="1000125"/>
            <a:ext cx="6007677" cy="5429250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None/>
            </a:pPr>
            <a:r>
              <a:rPr lang="ru-RU" altLang="ru-RU" sz="1600" dirty="0"/>
              <a:t>             </a:t>
            </a:r>
            <a:r>
              <a:rPr lang="ru-RU" altLang="ru-RU" sz="2400" b="1" dirty="0"/>
              <a:t>История оригами тесно связана со страшной трагедией, произошедшей 6</a:t>
            </a:r>
          </a:p>
          <a:p>
            <a:pPr algn="just">
              <a:buFontTx/>
              <a:buNone/>
            </a:pPr>
            <a:r>
              <a:rPr lang="ru-RU" altLang="ru-RU" sz="2400" b="1" dirty="0"/>
              <a:t>       августа 1945 года, когда на город Хиросима в Японии была сброшена атомная бомба. </a:t>
            </a:r>
          </a:p>
          <a:p>
            <a:pPr algn="just">
              <a:buFontTx/>
              <a:buNone/>
            </a:pPr>
            <a:r>
              <a:rPr lang="ru-RU" altLang="ru-RU" sz="2400" b="1" dirty="0"/>
              <a:t>            В этой трагедии пострадала японская девочка </a:t>
            </a:r>
            <a:r>
              <a:rPr lang="ru-RU" altLang="ru-RU" sz="2400" b="1" dirty="0" err="1"/>
              <a:t>Садако</a:t>
            </a:r>
            <a:r>
              <a:rPr lang="ru-RU" altLang="ru-RU" sz="2400" b="1" dirty="0"/>
              <a:t>. Кто-то сказал ей, что, если она сделает 1000 журавликов, она поправится. </a:t>
            </a:r>
            <a:r>
              <a:rPr lang="ru-RU" altLang="ru-RU" sz="2400" b="1" dirty="0" err="1"/>
              <a:t>Садако</a:t>
            </a:r>
            <a:r>
              <a:rPr lang="ru-RU" altLang="ru-RU" sz="2400" b="1" dirty="0"/>
              <a:t> скоро поняла, что ей уже не станет лучше, она умрёт. И тогда она стала дарить журавликов другим больным. Девочка успела сложить 644 фигурки и умерла. </a:t>
            </a:r>
            <a:r>
              <a:rPr lang="ru-RU" altLang="ko-KR" sz="2400" b="1" dirty="0">
                <a:solidFill>
                  <a:srgbClr val="000000"/>
                </a:solidFill>
              </a:rPr>
              <a:t>В 1958 году в Парке Мира в городе Хиросима была установлена статуя, изображающая </a:t>
            </a:r>
            <a:r>
              <a:rPr lang="ru-RU" altLang="ko-KR" sz="2400" b="1" dirty="0" err="1">
                <a:solidFill>
                  <a:srgbClr val="000000"/>
                </a:solidFill>
              </a:rPr>
              <a:t>Садако</a:t>
            </a:r>
            <a:r>
              <a:rPr lang="ru-RU" altLang="ko-KR" sz="2400" b="1" dirty="0">
                <a:solidFill>
                  <a:srgbClr val="000000"/>
                </a:solidFill>
              </a:rPr>
              <a:t> с бумажным журавликом в руке. </a:t>
            </a:r>
          </a:p>
          <a:p>
            <a:pPr algn="just">
              <a:buFontTx/>
              <a:buNone/>
            </a:pPr>
            <a:r>
              <a:rPr lang="ru-RU" altLang="ko-KR" sz="2400" b="1" dirty="0">
                <a:solidFill>
                  <a:srgbClr val="000000"/>
                </a:solidFill>
              </a:rPr>
              <a:t>            На постаменте статуи написано : «Это наш крик, Это наша молитва, Мир во всем мире».</a:t>
            </a:r>
            <a:endParaRPr lang="uk-UA" altLang="ko-KR" sz="2400" b="1" dirty="0">
              <a:solidFill>
                <a:srgbClr val="000000"/>
              </a:solidFill>
            </a:endParaRPr>
          </a:p>
          <a:p>
            <a:endParaRPr lang="ru-RU" altLang="ru-RU" sz="1200" dirty="0"/>
          </a:p>
        </p:txBody>
      </p:sp>
      <p:pic>
        <p:nvPicPr>
          <p:cNvPr id="6148" name="Picture 4" descr="памя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0508" y="249383"/>
            <a:ext cx="4752109" cy="617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23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063751" y="404813"/>
            <a:ext cx="7993063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техника оригами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– целый мир, который можно выразить с помощью души и бумаги. Существует несколько видов оригами, на которых и базируется все творчество.</a:t>
            </a:r>
            <a:endParaRPr lang="ru-RU" altLang="ru-RU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оригами</a:t>
            </a:r>
            <a:endParaRPr lang="ru-RU" altLang="ru-RU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Плоские оригами называют также односторонним оригами: предмет определяется только с одной стороны. Обычно такие изделия используются для аппликации. В этом случае используется клей.</a:t>
            </a:r>
            <a:endParaRPr lang="ru-RU" altLang="ru-RU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Рисунок 3" descr="https://i.pinimg.com/originals/35/f4/9a/35f49a47118e587455583fb025002d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076700"/>
            <a:ext cx="43545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4" descr="https://www.lonelyplanet.com/kids/wp-content/uploads/sites/7/2016/08/File_004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573463"/>
            <a:ext cx="369887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68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BF697F1-DAFB-46B6-8A51-6CC22BA66092}"/>
              </a:ext>
            </a:extLst>
          </p:cNvPr>
          <p:cNvSpPr/>
          <p:nvPr/>
        </p:nvSpPr>
        <p:spPr>
          <a:xfrm>
            <a:off x="3330863" y="999837"/>
            <a:ext cx="5530273" cy="204816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во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классе</a:t>
            </a:r>
          </a:p>
        </p:txBody>
      </p:sp>
    </p:spTree>
    <p:extLst>
      <p:ext uri="{BB962C8B-B14F-4D97-AF65-F5344CB8AC3E}">
        <p14:creationId xmlns:p14="http://schemas.microsoft.com/office/powerpoint/2010/main" val="55075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408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56" y="0"/>
            <a:ext cx="11873344" cy="6840538"/>
          </a:xfrm>
          <a:noFill/>
        </p:spPr>
      </p:pic>
    </p:spTree>
    <p:extLst>
      <p:ext uri="{BB962C8B-B14F-4D97-AF65-F5344CB8AC3E}">
        <p14:creationId xmlns:p14="http://schemas.microsoft.com/office/powerpoint/2010/main" val="2731012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водяная бомбоч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8"/>
            <a:ext cx="2732088" cy="2852738"/>
          </a:xfrm>
        </p:spPr>
      </p:pic>
      <p:pic>
        <p:nvPicPr>
          <p:cNvPr id="16387" name="Picture 20" descr="колибр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6046" y="239713"/>
            <a:ext cx="3492500" cy="2994025"/>
          </a:xfrm>
        </p:spPr>
      </p:pic>
      <p:pic>
        <p:nvPicPr>
          <p:cNvPr id="16388" name="Picture 23" descr="оре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9690" y="2994026"/>
            <a:ext cx="1963738" cy="3624262"/>
          </a:xfrm>
        </p:spPr>
      </p:pic>
      <p:pic>
        <p:nvPicPr>
          <p:cNvPr id="16389" name="Picture 26" descr="лягуш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1342" y="3849832"/>
            <a:ext cx="2982912" cy="2647950"/>
          </a:xfrm>
        </p:spPr>
      </p:pic>
      <p:pic>
        <p:nvPicPr>
          <p:cNvPr id="16390" name="Picture 29" descr="парохо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708276"/>
            <a:ext cx="29527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1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79650" y="188913"/>
            <a:ext cx="6870700" cy="633412"/>
          </a:xfrm>
        </p:spPr>
        <p:txBody>
          <a:bodyPr>
            <a:normAutofit fontScale="90000"/>
          </a:bodyPr>
          <a:lstStyle/>
          <a:p>
            <a:r>
              <a:rPr lang="ru-RU" altLang="ru-RU" i="1" smtClean="0">
                <a:solidFill>
                  <a:srgbClr val="FF9900"/>
                </a:solidFill>
              </a:rPr>
              <a:t>Моделирование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6350" y="188913"/>
            <a:ext cx="9144000" cy="6220690"/>
          </a:xfrm>
        </p:spPr>
        <p:txBody>
          <a:bodyPr/>
          <a:lstStyle/>
          <a:p>
            <a:pPr>
              <a:buFontTx/>
              <a:buNone/>
            </a:pPr>
            <a:endParaRPr lang="ru-RU" altLang="ru-RU" dirty="0" smtClean="0"/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52400" y="822325"/>
            <a:ext cx="11790218" cy="5850587"/>
            <a:chOff x="0" y="785813"/>
            <a:chExt cx="9144000" cy="6072187"/>
          </a:xfrm>
        </p:grpSpPr>
        <p:pic>
          <p:nvPicPr>
            <p:cNvPr id="35845" name="Picture 2" descr="N:\оригами\Новый дизайн бумажных стаканчиков для кофе.files\6sidecu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5813"/>
              <a:ext cx="4357688" cy="30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3" descr="N:\оригами\Упаковка_ Оригами_ Дзен  Unipack_ru.files\file031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00" y="785813"/>
              <a:ext cx="4775200" cy="30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4" descr="N:\оригами\Упаковка_ Оригами_ Дзен  Unipack_ru.files\file032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0"/>
              <a:ext cx="4357688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5" descr="N:\оригами\Упаковка_ Оригами_ Дзен  Unipack_ru.files\file031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8" y="3786188"/>
              <a:ext cx="4786312" cy="307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7128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79650" y="188914"/>
            <a:ext cx="6870700" cy="561975"/>
          </a:xfrm>
        </p:spPr>
        <p:txBody>
          <a:bodyPr>
            <a:normAutofit fontScale="90000"/>
          </a:bodyPr>
          <a:lstStyle/>
          <a:p>
            <a:r>
              <a:rPr lang="ru-RU" altLang="ru-RU" i="1" smtClean="0">
                <a:solidFill>
                  <a:srgbClr val="0000FF"/>
                </a:solidFill>
              </a:rPr>
              <a:t>Дизайн жилища</a:t>
            </a:r>
          </a:p>
        </p:txBody>
      </p: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1620982" y="626631"/>
            <a:ext cx="9144000" cy="6092825"/>
            <a:chOff x="0" y="482"/>
            <a:chExt cx="5760" cy="3838"/>
          </a:xfrm>
        </p:grpSpPr>
        <p:pic>
          <p:nvPicPr>
            <p:cNvPr id="32772" name="Picture 2" descr="N:\оригами\мебель и оригами\MebelKlub_Ru новости, события Lago меняет привычные формы домашней мебели.files\8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"/>
              <a:ext cx="1755" cy="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3" name="Picture 3" descr="N:\оригами\мебель и оригами\Зарубежный рынок_ Удивительные стулья-оригами.files\idh_sooin_kim_origami_chair_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482"/>
              <a:ext cx="1931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5" descr="N:\оригами\мебель и оригами\Стеллажи-оригами_ Домашняя мебель Lago меняет формы - Новости - AdMe_ru - креативная реклама.files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160"/>
              <a:ext cx="3107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6" descr="N:\оригами\мебель и оригами\Стеллажи-оригами_ Домашняя мебель Lago меняет формы - Новости - AdMe_ru - креативная реклама.files\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" y="482"/>
              <a:ext cx="2089" cy="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14" descr="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2835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408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2313" y="260350"/>
            <a:ext cx="8064500" cy="704850"/>
          </a:xfrm>
        </p:spPr>
        <p:txBody>
          <a:bodyPr/>
          <a:lstStyle/>
          <a:p>
            <a:r>
              <a:rPr lang="ru-RU" altLang="ru-RU" i="1" smtClean="0">
                <a:solidFill>
                  <a:schemeClr val="hlink"/>
                </a:solidFill>
              </a:rPr>
              <a:t>Украшения и аксессуары</a:t>
            </a:r>
          </a:p>
        </p:txBody>
      </p: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1558131" y="783359"/>
            <a:ext cx="8932863" cy="5949950"/>
            <a:chOff x="0" y="572"/>
            <a:chExt cx="5627" cy="3748"/>
          </a:xfrm>
        </p:grpSpPr>
        <p:pic>
          <p:nvPicPr>
            <p:cNvPr id="36868" name="Picture 2" descr="N:\оригами\Плоская обувь или технология оригами.files\trit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2"/>
              <a:ext cx="2340" cy="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69" name="Picture 12" descr="ds_964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294"/>
              <a:ext cx="3039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3" descr="N:\оригами\Оригами из ткани.files\origamiflowerslarg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618"/>
              <a:ext cx="2203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1334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897495" y="610136"/>
            <a:ext cx="813593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alt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– это математика.</a:t>
            </a:r>
            <a:endParaRPr lang="ru-RU" altLang="ru-RU" sz="4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Многие считают, что оригами это забава, с помощью которой люди создают различные фигуры,  но  очень многое в оригами связано с математикой.                              </a:t>
            </a:r>
            <a:endParaRPr lang="ru-RU" altLang="ru-RU" sz="4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ru-RU" altLang="ru-RU" sz="4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Игра: «Угадайка».</a:t>
            </a:r>
            <a:r>
              <a:rPr lang="ru-RU" altLang="ru-RU" smtClean="0"/>
              <a:t> </a:t>
            </a:r>
          </a:p>
        </p:txBody>
      </p:sp>
      <p:graphicFrame>
        <p:nvGraphicFramePr>
          <p:cNvPr id="21671" name="Group 167"/>
          <p:cNvGraphicFramePr>
            <a:graphicFrameLocks noGrp="1"/>
          </p:cNvGraphicFramePr>
          <p:nvPr>
            <p:ph sz="half" idx="1"/>
          </p:nvPr>
        </p:nvGraphicFramePr>
        <p:xfrm>
          <a:off x="4511676" y="1628775"/>
          <a:ext cx="3609975" cy="2692402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1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719" name="Group 215"/>
          <p:cNvGraphicFramePr>
            <a:graphicFrameLocks noGrp="1"/>
          </p:cNvGraphicFramePr>
          <p:nvPr>
            <p:ph sz="half" idx="2"/>
          </p:nvPr>
        </p:nvGraphicFramePr>
        <p:xfrm>
          <a:off x="2135188" y="5013325"/>
          <a:ext cx="7931150" cy="365210"/>
        </p:xfrm>
        <a:graphic>
          <a:graphicData uri="http://schemas.openxmlformats.org/drawingml/2006/table">
            <a:tbl>
              <a:tblPr/>
              <a:tblGrid>
                <a:gridCol w="8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(1;3),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5" marB="4544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(2;4),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5" marB="4544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(3;3),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5" marB="4544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(1;1),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5" marB="4544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(2;4),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5" marB="4544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(2;2),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5" marB="4544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(3;1),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5" marB="4544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(4;2),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5" marB="4544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(4;4).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45" marB="4544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446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Игра: «Угадайка».</a:t>
            </a:r>
            <a:r>
              <a:rPr lang="ru-RU" altLang="ru-RU" smtClean="0"/>
              <a:t> 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sz="half" idx="1"/>
          </p:nvPr>
        </p:nvGraphicFramePr>
        <p:xfrm>
          <a:off x="4511676" y="1628775"/>
          <a:ext cx="3609975" cy="2692402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1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688" name="Group 64"/>
          <p:cNvGraphicFramePr>
            <a:graphicFrameLocks noGrp="1"/>
          </p:cNvGraphicFramePr>
          <p:nvPr>
            <p:ph sz="half" idx="2"/>
          </p:nvPr>
        </p:nvGraphicFramePr>
        <p:xfrm>
          <a:off x="2135188" y="5013325"/>
          <a:ext cx="7931150" cy="762000"/>
        </p:xfrm>
        <a:graphic>
          <a:graphicData uri="http://schemas.openxmlformats.org/drawingml/2006/table">
            <a:tbl>
              <a:tblPr/>
              <a:tblGrid>
                <a:gridCol w="8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32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(1;3),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(2;4),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(3;3),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(1;1),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(2;4),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(2;2),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(3;1),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(4;2),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(4;4).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19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you-toy.ru/upload/iblock/3ec/3ecb9b3644189aec5e2e7b4873e0d1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0"/>
            <a:ext cx="12053455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68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8" y="406688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http://festival.1september.ru/articles/657522/Image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0"/>
          <a:stretch/>
        </p:blipFill>
        <p:spPr bwMode="auto">
          <a:xfrm>
            <a:off x="3487639" y="3356993"/>
            <a:ext cx="4712665" cy="27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491" y="406687"/>
            <a:ext cx="116378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/>
              <a:t>А.С. Пушкин сделал рыбку главной героиней сказки, наделил её не только красотой, но и добротой. “Красота спасёт мир” - говорили древние, она несёт добро и счастье. Такие рыбки встречаются в природе. Живут они в прибрежной полосе морей у коралловых рифов, в прозрачной воде. Это удивительные рыбки небольшие, со сжатым с боков телом и маленьким ртом. Они отличаются очень яркой многоцветной окраской, фантастически сочетающие контрастные оттенки всех цветов радуги. Они как прекрасные цветы! Поэтому их назвали рыбы-бабочки, рыбы-ангелы. Часто этих рыб содержат в морских аквариумах для украшения интерьера.</a:t>
            </a:r>
          </a:p>
        </p:txBody>
      </p:sp>
    </p:spTree>
    <p:extLst>
      <p:ext uri="{BB962C8B-B14F-4D97-AF65-F5344CB8AC3E}">
        <p14:creationId xmlns:p14="http://schemas.microsoft.com/office/powerpoint/2010/main" val="3086539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Детские отрисовки солныш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42876"/>
            <a:ext cx="31432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5500" y="357189"/>
            <a:ext cx="771525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«Корзина идей»</a:t>
            </a:r>
          </a:p>
        </p:txBody>
      </p:sp>
      <p:pic>
        <p:nvPicPr>
          <p:cNvPr id="9220" name="Picture 17" descr="n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1500188"/>
            <a:ext cx="4706937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 descr="post-53826-122448237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2928938"/>
            <a:ext cx="18573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542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g0.liveinternet.ru/images/attach/c/2/67/552/67552544_PB2414_Snorkel17_G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0"/>
            <a:ext cx="12025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89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sksaratov.ru/wp-content/uploads/Coral-Reef-in-El-Gua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116632"/>
            <a:ext cx="11859491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33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29palms.ru/photo/vip/maldives/maldives-2013/den_4.1/resized/031_Mal'divy_Maldives_Korallovyy_rif_Foto_Vlad61_-_Depositph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067309" cy="6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22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5415805"/>
            <a:ext cx="10522527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818" y="188641"/>
            <a:ext cx="11665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 Японии этих рыбок делали из разноцветной бумаги. На тоненьких ниточках подвешивали рыбок к светильникам, чтобы в дом пришло счастье. Красота освещает мир, приносит добро, благополучие и счастье! – считают японцы. Я хочу, чтобы и в ваших домах поселилось счастье, поэтому, сегодня мы научимся делать этих красивых рыбок. Работать будем в технике мастеров Древнего Востока, в технике “оригами”, что в переводе с японского означает “складывание бумаги”, научимся складывать рыбок-ангелов.</a:t>
            </a:r>
          </a:p>
        </p:txBody>
      </p:sp>
      <p:pic>
        <p:nvPicPr>
          <p:cNvPr id="4" name="Picture 2" descr="https://fs00.infourok.ru/images/doc/293/292735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4"/>
          <a:stretch/>
        </p:blipFill>
        <p:spPr bwMode="auto">
          <a:xfrm>
            <a:off x="1620207" y="2715489"/>
            <a:ext cx="9920630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2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estival.1september.ru/articles/657522/Image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235527"/>
            <a:ext cx="11790218" cy="65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14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2" y="193965"/>
            <a:ext cx="642850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147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59661"/>
            <a:ext cx="763284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10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60649"/>
            <a:ext cx="6768752" cy="628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69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you-toy.ru/upload/iblock/3ec/3ecb9b3644189aec5e2e7b4873e0d1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2192000" cy="67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78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15636" y="145907"/>
            <a:ext cx="11499273" cy="60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– это математика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</a:t>
            </a:r>
            <a:endParaRPr lang="ru-RU" alt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8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процессе складывания фигур оригами мы знакомимся с различными геометрическими фигурами: треугольником, квадратом, трапецией и т.д., учимся легко ориентироваться в пространстве и на листе бумаги, делить целое на части, находить вертикаль, горизонталь, диагональ, узнаём многое другое, что относится к геометрии и математике. </a:t>
            </a:r>
          </a:p>
          <a:p>
            <a:pPr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alt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фигуры в оригами выполняются из геометрических фигур, значит это одна из точек прикосновения оригами с математикой. Но в оригами фигуры можно построить без чертежных инструментов, используя несколько сгибов.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математика это одна из сторон оригами и наоборот оригами является одной из направляющих математики.</a:t>
            </a:r>
            <a:endParaRPr lang="ru-RU" alt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41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Детские отрисовки солныш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42876"/>
            <a:ext cx="31432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5500" y="357189"/>
            <a:ext cx="771525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«Корзина идей»</a:t>
            </a:r>
          </a:p>
        </p:txBody>
      </p:sp>
      <p:pic>
        <p:nvPicPr>
          <p:cNvPr id="11268" name="Picture 17" descr="n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9" y="1571626"/>
            <a:ext cx="4706937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ятиугольник 7"/>
          <p:cNvSpPr/>
          <p:nvPr/>
        </p:nvSpPr>
        <p:spPr>
          <a:xfrm>
            <a:off x="1809751" y="1500188"/>
            <a:ext cx="2714625" cy="76200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Узнаем</a:t>
            </a:r>
          </a:p>
        </p:txBody>
      </p:sp>
      <p:pic>
        <p:nvPicPr>
          <p:cNvPr id="11270" name="Рисунок 6" descr="post-56918-12505057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43250"/>
            <a:ext cx="2357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лако 11"/>
          <p:cNvSpPr/>
          <p:nvPr/>
        </p:nvSpPr>
        <p:spPr>
          <a:xfrm>
            <a:off x="3167064" y="1714500"/>
            <a:ext cx="3786187" cy="2357438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Что такое оригами</a:t>
            </a:r>
            <a:endParaRPr lang="ru-RU" sz="2400" b="1" dirty="0"/>
          </a:p>
        </p:txBody>
      </p:sp>
      <p:sp>
        <p:nvSpPr>
          <p:cNvPr id="13" name="Облако 12"/>
          <p:cNvSpPr/>
          <p:nvPr/>
        </p:nvSpPr>
        <p:spPr>
          <a:xfrm>
            <a:off x="4667251" y="3357563"/>
            <a:ext cx="3571875" cy="2500312"/>
          </a:xfrm>
          <a:prstGeom prst="cloud">
            <a:avLst/>
          </a:prstGeom>
          <a:solidFill>
            <a:srgbClr val="00B0F0"/>
          </a:solidFill>
          <a:ln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Что общего у математики и оригами.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75021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http://greaterium16.com/photo/56ba750fbfb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6982"/>
            <a:ext cx="11845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Выводы</a:t>
            </a:r>
          </a:p>
        </p:txBody>
      </p:sp>
      <p:sp>
        <p:nvSpPr>
          <p:cNvPr id="33796" name="Содержимое 3"/>
          <p:cNvSpPr>
            <a:spLocks noGrp="1"/>
          </p:cNvSpPr>
          <p:nvPr>
            <p:ph idx="1"/>
          </p:nvPr>
        </p:nvSpPr>
        <p:spPr>
          <a:xfrm>
            <a:off x="1343890" y="942109"/>
            <a:ext cx="9670473" cy="4197495"/>
          </a:xfrm>
        </p:spPr>
        <p:txBody>
          <a:bodyPr>
            <a:noAutofit/>
          </a:bodyPr>
          <a:lstStyle/>
          <a:p>
            <a:pPr marL="457200" indent="-457200">
              <a:buFont typeface="Times New Roman" panose="02020603050405020304" pitchFamily="18" charset="0"/>
              <a:buAutoNum type="arabicPeriod"/>
            </a:pPr>
            <a:r>
              <a:rPr lang="ru-RU" altLang="ru-RU" i="1" dirty="0">
                <a:solidFill>
                  <a:srgbClr val="002060"/>
                </a:solidFill>
              </a:rPr>
              <a:t>Мы узнали, что такое оригами.</a:t>
            </a:r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r>
              <a:rPr lang="ru-RU" altLang="ru-RU" i="1" dirty="0">
                <a:solidFill>
                  <a:srgbClr val="002060"/>
                </a:solidFill>
              </a:rPr>
              <a:t>Оригами – великолепный способ поднятия настроения, оно помогло нам пережить неудачи в учебе и давало силы справляться с ними.</a:t>
            </a:r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r>
              <a:rPr lang="ru-RU" altLang="ru-RU" i="1" dirty="0">
                <a:solidFill>
                  <a:srgbClr val="002060"/>
                </a:solidFill>
              </a:rPr>
              <a:t>Оригами дало возможность лучше понимать математику, мы стали лучше разбираться в геометрических фигурах. Линиях, формах, понимать логические задания.</a:t>
            </a:r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r>
              <a:rPr lang="ru-RU" altLang="ru-RU" i="1" dirty="0">
                <a:solidFill>
                  <a:srgbClr val="002060"/>
                </a:solidFill>
              </a:rPr>
              <a:t>Оригами помогло не только развитию творчества в каждом из нас, но и стало способом нашего самовыражения. </a:t>
            </a:r>
          </a:p>
          <a:p>
            <a:pPr marL="457200" indent="-457200">
              <a:buFont typeface="Times New Roman" panose="02020603050405020304" pitchFamily="18" charset="0"/>
              <a:buAutoNum type="arabicPeriod"/>
            </a:pPr>
            <a:r>
              <a:rPr lang="ru-RU" altLang="ru-RU" i="1" dirty="0">
                <a:solidFill>
                  <a:srgbClr val="002060"/>
                </a:solidFill>
              </a:rPr>
              <a:t>Да и просто оригами  - увлекательное занятие.</a:t>
            </a: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79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352636" y="415637"/>
            <a:ext cx="3255818" cy="72043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CD7112-AEEA-4264-ACC4-36907A008C6B}"/>
              </a:ext>
            </a:extLst>
          </p:cNvPr>
          <p:cNvSpPr/>
          <p:nvPr/>
        </p:nvSpPr>
        <p:spPr>
          <a:xfrm>
            <a:off x="1136983" y="3242742"/>
            <a:ext cx="2285323" cy="60882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Помогите!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C49A0DA-B501-47F5-A9EC-240646DDB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4444999" y="2365864"/>
            <a:ext cx="2748054" cy="21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ED54375-BC5F-4CE6-B207-6AFD0D03B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905617" y="4338582"/>
            <a:ext cx="2748054" cy="21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4BE07F4-7C3B-442A-96ED-3A8EECB4B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8215746" y="4420755"/>
            <a:ext cx="2748054" cy="21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D6C76B2-6A25-457F-A803-BD7F79F542C1}"/>
              </a:ext>
            </a:extLst>
          </p:cNvPr>
          <p:cNvSpPr/>
          <p:nvPr/>
        </p:nvSpPr>
        <p:spPr>
          <a:xfrm>
            <a:off x="4755375" y="1513057"/>
            <a:ext cx="2116480" cy="615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Всё легко!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0F6385D-062A-4CD3-A18B-F899DA790591}"/>
              </a:ext>
            </a:extLst>
          </p:cNvPr>
          <p:cNvSpPr/>
          <p:nvPr/>
        </p:nvSpPr>
        <p:spPr>
          <a:xfrm>
            <a:off x="7930930" y="3458065"/>
            <a:ext cx="3317685" cy="686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Немного неясно!</a:t>
            </a:r>
          </a:p>
        </p:txBody>
      </p:sp>
    </p:spTree>
    <p:extLst>
      <p:ext uri="{BB962C8B-B14F-4D97-AF65-F5344CB8AC3E}">
        <p14:creationId xmlns:p14="http://schemas.microsoft.com/office/powerpoint/2010/main" val="1834507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KOWl2nx6dW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2"/>
            <a:ext cx="1203960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247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Детские отрисовки солныш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42876"/>
            <a:ext cx="31432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5500" y="357189"/>
            <a:ext cx="771525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«Корзина идей»</a:t>
            </a:r>
          </a:p>
        </p:txBody>
      </p:sp>
      <p:pic>
        <p:nvPicPr>
          <p:cNvPr id="12292" name="Picture 17" descr="n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9" y="1571626"/>
            <a:ext cx="4706937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ятиугольник 7"/>
          <p:cNvSpPr/>
          <p:nvPr/>
        </p:nvSpPr>
        <p:spPr>
          <a:xfrm>
            <a:off x="1809751" y="1500189"/>
            <a:ext cx="3000375" cy="642937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Будем учиться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3309939" y="1785939"/>
            <a:ext cx="3786187" cy="2357437"/>
          </a:xfrm>
          <a:prstGeom prst="cloud">
            <a:avLst/>
          </a:prstGeom>
          <a:solidFill>
            <a:srgbClr val="00B0F0"/>
          </a:solidFill>
          <a:ln>
            <a:solidFill>
              <a:srgbClr val="007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Делать оригами из бумаги</a:t>
            </a:r>
            <a:endParaRPr lang="ru-RU" sz="2400" b="1" dirty="0"/>
          </a:p>
        </p:txBody>
      </p:sp>
      <p:sp>
        <p:nvSpPr>
          <p:cNvPr id="13" name="Облако 12"/>
          <p:cNvSpPr/>
          <p:nvPr/>
        </p:nvSpPr>
        <p:spPr>
          <a:xfrm>
            <a:off x="4667251" y="3357563"/>
            <a:ext cx="3571875" cy="2500312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FFFF00"/>
                </a:solidFill>
              </a:rPr>
              <a:t>Постораемся</a:t>
            </a:r>
            <a:r>
              <a:rPr lang="ru-RU" sz="2400" b="1" dirty="0" smtClean="0">
                <a:solidFill>
                  <a:srgbClr val="FFFF00"/>
                </a:solidFill>
              </a:rPr>
              <a:t> узнать как можно больше об оригами.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2296" name="Рисунок 5" descr="post-53826-122448237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928938"/>
            <a:ext cx="214312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51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178472" y="449789"/>
            <a:ext cx="3102494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CB994A-640D-4C8E-A685-E1B3DB956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4532912" y="3607955"/>
            <a:ext cx="2748054" cy="21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A4D067-0AFC-4AA5-8419-A8007B09F886}"/>
              </a:ext>
            </a:extLst>
          </p:cNvPr>
          <p:cNvSpPr/>
          <p:nvPr/>
        </p:nvSpPr>
        <p:spPr>
          <a:xfrm rot="1426139">
            <a:off x="2757039" y="1765993"/>
            <a:ext cx="6163137" cy="31292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Оригами</a:t>
            </a:r>
          </a:p>
        </p:txBody>
      </p:sp>
    </p:spTree>
    <p:extLst>
      <p:ext uri="{BB962C8B-B14F-4D97-AF65-F5344CB8AC3E}">
        <p14:creationId xmlns:p14="http://schemas.microsoft.com/office/powerpoint/2010/main" val="1294189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ECB994A-640D-4C8E-A685-E1B3DB956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226054" y="3232727"/>
            <a:ext cx="4116371" cy="31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: двойная изогнутая линия 1">
            <a:extLst>
              <a:ext uri="{FF2B5EF4-FFF2-40B4-BE49-F238E27FC236}">
                <a16:creationId xmlns:a16="http://schemas.microsoft.com/office/drawing/2014/main" id="{C0BF709F-E154-42C2-957E-02795691123E}"/>
              </a:ext>
            </a:extLst>
          </p:cNvPr>
          <p:cNvSpPr/>
          <p:nvPr/>
        </p:nvSpPr>
        <p:spPr>
          <a:xfrm>
            <a:off x="5837382" y="1274618"/>
            <a:ext cx="4091709" cy="215438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0701"/>
              <a:gd name="adj8" fmla="val -8395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Что про меня</a:t>
            </a: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вы знаете?</a:t>
            </a:r>
          </a:p>
        </p:txBody>
      </p:sp>
    </p:spTree>
    <p:extLst>
      <p:ext uri="{BB962C8B-B14F-4D97-AF65-F5344CB8AC3E}">
        <p14:creationId xmlns:p14="http://schemas.microsoft.com/office/powerpoint/2010/main" val="1232912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5071FB-6D0B-4942-9753-747ED375018E}"/>
              </a:ext>
            </a:extLst>
          </p:cNvPr>
          <p:cNvSpPr/>
          <p:nvPr/>
        </p:nvSpPr>
        <p:spPr>
          <a:xfrm>
            <a:off x="2525221" y="1864778"/>
            <a:ext cx="2203795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ОРИ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CB994A-640D-4C8E-A685-E1B3DB956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-1"/>
          <a:stretch/>
        </p:blipFill>
        <p:spPr bwMode="auto">
          <a:xfrm>
            <a:off x="9443946" y="4494646"/>
            <a:ext cx="2748054" cy="21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1F7DF0-20AF-4CE4-B4DA-A1DE150E8579}"/>
              </a:ext>
            </a:extLst>
          </p:cNvPr>
          <p:cNvSpPr/>
          <p:nvPr/>
        </p:nvSpPr>
        <p:spPr>
          <a:xfrm>
            <a:off x="6664958" y="1864778"/>
            <a:ext cx="2339572" cy="720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ГАМИ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881347-B48E-4BC0-8349-D36BBD26E0E7}"/>
              </a:ext>
            </a:extLst>
          </p:cNvPr>
          <p:cNvSpPr/>
          <p:nvPr/>
        </p:nvSpPr>
        <p:spPr>
          <a:xfrm>
            <a:off x="2525222" y="3345873"/>
            <a:ext cx="2203795" cy="7204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сгибать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82F6E7-906E-4907-8869-450EA4D271EA}"/>
              </a:ext>
            </a:extLst>
          </p:cNvPr>
          <p:cNvSpPr/>
          <p:nvPr/>
        </p:nvSpPr>
        <p:spPr>
          <a:xfrm>
            <a:off x="6642789" y="3366655"/>
            <a:ext cx="2203795" cy="7204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бумага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B6E1817-41B4-4114-9488-CDF4552533D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509819" y="753427"/>
            <a:ext cx="850670" cy="11113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ED4733C-1617-4D08-940A-13CE8EC1229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148945" y="753427"/>
            <a:ext cx="850670" cy="11113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360489" y="402734"/>
            <a:ext cx="2788456" cy="7013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ОРИГАМИ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B77EE51-1245-486A-963E-4EDF42668FAE}"/>
              </a:ext>
            </a:extLst>
          </p:cNvPr>
          <p:cNvSpPr/>
          <p:nvPr/>
        </p:nvSpPr>
        <p:spPr>
          <a:xfrm>
            <a:off x="2525221" y="4692072"/>
            <a:ext cx="6419273" cy="15701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ОРИГАМИ-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сгибать бумагу или работать с бумагой</a:t>
            </a:r>
          </a:p>
        </p:txBody>
      </p:sp>
    </p:spTree>
    <p:extLst>
      <p:ext uri="{BB962C8B-B14F-4D97-AF65-F5344CB8AC3E}">
        <p14:creationId xmlns:p14="http://schemas.microsoft.com/office/powerpoint/2010/main" val="4237306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7 копия.jpg"/>
          <p:cNvPicPr>
            <a:picLocks noChangeAspect="1"/>
          </p:cNvPicPr>
          <p:nvPr/>
        </p:nvPicPr>
        <p:blipFill rotWithShape="1">
          <a:blip r:embed="rId2"/>
          <a:srcRect l="9213" r="4435"/>
          <a:stretch/>
        </p:blipFill>
        <p:spPr bwMode="auto">
          <a:xfrm>
            <a:off x="6816080" y="1705644"/>
            <a:ext cx="338437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39817" y="96660"/>
            <a:ext cx="2864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27.02.2024</a:t>
            </a:r>
            <a:r>
              <a:rPr lang="ru-RU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6139" y="545832"/>
            <a:ext cx="66688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</a:p>
        </p:txBody>
      </p:sp>
      <p:pic>
        <p:nvPicPr>
          <p:cNvPr id="5122" name="Рисунок 2" descr="2.jpg"/>
          <p:cNvPicPr>
            <a:picLocks noChangeAspect="1"/>
          </p:cNvPicPr>
          <p:nvPr/>
        </p:nvPicPr>
        <p:blipFill rotWithShape="1">
          <a:blip r:embed="rId3"/>
          <a:srcRect l="10078" r="8494"/>
          <a:stretch/>
        </p:blipFill>
        <p:spPr bwMode="auto">
          <a:xfrm>
            <a:off x="1924768" y="1653828"/>
            <a:ext cx="3240361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0274">
            <a:off x="4876113" y="4881011"/>
            <a:ext cx="2011436" cy="201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257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676</Words>
  <Application>Microsoft Office PowerPoint</Application>
  <PresentationFormat>Широкоэкранный</PresentationFormat>
  <Paragraphs>182</Paragraphs>
  <Slides>42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맑은 고딕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оригами</vt:lpstr>
      <vt:lpstr>Журавлики Хиросимы</vt:lpstr>
      <vt:lpstr>Презентация PowerPoint</vt:lpstr>
      <vt:lpstr>Презентация PowerPoint</vt:lpstr>
      <vt:lpstr>Презентация PowerPoint</vt:lpstr>
      <vt:lpstr>Моделирование</vt:lpstr>
      <vt:lpstr>Дизайн жилища</vt:lpstr>
      <vt:lpstr>Украшения и аксессуары</vt:lpstr>
      <vt:lpstr>Презентация PowerPoint</vt:lpstr>
      <vt:lpstr>Игра: «Угадайка». </vt:lpstr>
      <vt:lpstr>Игра: «Угадайка».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Lenovo</cp:lastModifiedBy>
  <cp:revision>136</cp:revision>
  <dcterms:created xsi:type="dcterms:W3CDTF">2019-11-21T05:15:03Z</dcterms:created>
  <dcterms:modified xsi:type="dcterms:W3CDTF">2024-02-27T06:37:59Z</dcterms:modified>
</cp:coreProperties>
</file>