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2"/>
  </p:notesMasterIdLst>
  <p:sldIdLst>
    <p:sldId id="292" r:id="rId2"/>
    <p:sldId id="297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5" r:id="rId40"/>
    <p:sldId id="296" r:id="rId4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451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gif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4.xml"/><Relationship Id="rId18" Type="http://schemas.openxmlformats.org/officeDocument/2006/relationships/slide" Target="slide19.xml"/><Relationship Id="rId26" Type="http://schemas.openxmlformats.org/officeDocument/2006/relationships/slide" Target="slide26.xml"/><Relationship Id="rId3" Type="http://schemas.openxmlformats.org/officeDocument/2006/relationships/slide" Target="slide4.xml"/><Relationship Id="rId21" Type="http://schemas.openxmlformats.org/officeDocument/2006/relationships/slide" Target="slide21.xml"/><Relationship Id="rId34" Type="http://schemas.openxmlformats.org/officeDocument/2006/relationships/slide" Target="slide35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8.xml"/><Relationship Id="rId33" Type="http://schemas.openxmlformats.org/officeDocument/2006/relationships/slide" Target="slide34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20" Type="http://schemas.openxmlformats.org/officeDocument/2006/relationships/slide" Target="slide23.xml"/><Relationship Id="rId29" Type="http://schemas.openxmlformats.org/officeDocument/2006/relationships/slide" Target="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5.xml"/><Relationship Id="rId32" Type="http://schemas.openxmlformats.org/officeDocument/2006/relationships/slide" Target="slide32.xml"/><Relationship Id="rId37" Type="http://schemas.openxmlformats.org/officeDocument/2006/relationships/slide" Target="slide37.xml"/><Relationship Id="rId5" Type="http://schemas.openxmlformats.org/officeDocument/2006/relationships/slide" Target="slide8.xml"/><Relationship Id="rId15" Type="http://schemas.openxmlformats.org/officeDocument/2006/relationships/slide" Target="slide18.xml"/><Relationship Id="rId23" Type="http://schemas.openxmlformats.org/officeDocument/2006/relationships/slide" Target="slide24.xml"/><Relationship Id="rId28" Type="http://schemas.openxmlformats.org/officeDocument/2006/relationships/slide" Target="slide29.xml"/><Relationship Id="rId36" Type="http://schemas.openxmlformats.org/officeDocument/2006/relationships/slide" Target="slide36.xml"/><Relationship Id="rId10" Type="http://schemas.openxmlformats.org/officeDocument/2006/relationships/slide" Target="slide13.xml"/><Relationship Id="rId19" Type="http://schemas.openxmlformats.org/officeDocument/2006/relationships/slide" Target="slide20.xml"/><Relationship Id="rId31" Type="http://schemas.openxmlformats.org/officeDocument/2006/relationships/slide" Target="slide31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5.xml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3.xml"/><Relationship Id="rId35" Type="http://schemas.openxmlformats.org/officeDocument/2006/relationships/slide" Target="slide3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u-RU" sz="8000" dirty="0" smtClean="0">
                <a:solidFill>
                  <a:schemeClr val="bg2">
                    <a:lumMod val="75000"/>
                  </a:schemeClr>
                </a:solidFill>
              </a:rPr>
              <a:t>Викторина</a:t>
            </a:r>
          </a:p>
          <a:p>
            <a:pPr marL="114300" indent="0" algn="ctr">
              <a:buNone/>
            </a:pPr>
            <a:r>
              <a:rPr lang="ru-RU" sz="7200" b="1" dirty="0" smtClean="0">
                <a:solidFill>
                  <a:schemeClr val="bg2">
                    <a:lumMod val="75000"/>
                  </a:schemeClr>
                </a:solidFill>
              </a:rPr>
              <a:t>« Знатоки химии » </a:t>
            </a:r>
            <a:endParaRPr lang="ru-RU" sz="72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47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20"/>
          <p:cNvSpPr/>
          <p:nvPr/>
        </p:nvSpPr>
        <p:spPr>
          <a:xfrm>
            <a:off x="1" y="0"/>
            <a:ext cx="9135074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Давно известна человеку.</a:t>
            </a:r>
            <a:b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Она тягуча и красна.</a:t>
            </a:r>
            <a:b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Еще по бронзовому веку</a:t>
            </a:r>
            <a:b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Знакома в сплавах всем она. </a:t>
            </a:r>
            <a:endParaRPr sz="28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0" name="Google Shape;180;p20" descr="https://kartinkinaden.ru/uploads/posts/2016-03/1458292786_1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74843" y="1815882"/>
            <a:ext cx="4176464" cy="417646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МЕДЬ</a:t>
            </a:r>
            <a:endParaRPr sz="6000" b="1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21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Меня в составе мрамора найди,</a:t>
            </a:r>
            <a:b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твердость придаю кости,</a:t>
            </a:r>
            <a:b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составе извести еще меня найдешь</a:t>
            </a:r>
            <a:b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Теперь меня ты, верно, назовешь.</a:t>
            </a:r>
            <a:endParaRPr sz="28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8" name="Google Shape;188;p21" descr="https://www.thrombo.ru/wp-content/uploads/2020/01/kartinka-6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2774" y="1967404"/>
            <a:ext cx="5400601" cy="387493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1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КАЛЬЦИЙ</a:t>
            </a:r>
            <a:endParaRPr sz="6000" b="1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2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22"/>
          <p:cNvSpPr/>
          <p:nvPr/>
        </p:nvSpPr>
        <p:spPr>
          <a:xfrm>
            <a:off x="0" y="0"/>
            <a:ext cx="91440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 крылатый элемент</a:t>
            </a:r>
            <a:b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небеса лечу на керосине,</a:t>
            </a:r>
            <a:b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Провожу тепло и ток,</a:t>
            </a:r>
            <a:b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ru-RU" sz="28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Нахожусь в природе в глине.</a:t>
            </a:r>
            <a:endParaRPr/>
          </a:p>
        </p:txBody>
      </p:sp>
      <p:pic>
        <p:nvPicPr>
          <p:cNvPr id="196" name="Google Shape;196;p22" descr="https://s3.open-broker.ru/site/journals/articles/501/kPJDMU2Y0ZnWyY1T9CDu0usXN2TLFr1SHuCLUBFw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8650" y="1856180"/>
            <a:ext cx="6026699" cy="4017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2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АЛЮМИНИЙ</a:t>
            </a:r>
            <a:endParaRPr sz="6000" b="1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3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3"/>
          <p:cNvSpPr/>
          <p:nvPr/>
        </p:nvSpPr>
        <p:spPr>
          <a:xfrm>
            <a:off x="539550" y="0"/>
            <a:ext cx="86044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 безжизненным зовется, но жизнь без него не создается. 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23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АЗОТ</a:t>
            </a:r>
            <a:endParaRPr sz="6000" b="1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5" name="Google Shape;205;p23" descr="https://avatars.mds.yandex.net/get-zen_doc/927575/pub_5d39d1d28600e100adfdaeec_5d39d70afc69ab00ae69deb2/scale_12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925" y="1200329"/>
            <a:ext cx="9167461" cy="4680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4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611560" y="-15891"/>
            <a:ext cx="85324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21% по объему в воздухе занимает …</a:t>
            </a:r>
            <a:r>
              <a:rPr lang="ru-RU" sz="3600" b="1" i="1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12" name="Google Shape;212;p24" descr="https://avatars.mds.yandex.net/get-zen_doc/1581919/pub_5d0919acee9efa00afeebadd_5d0a207e0e04e300af07398f/scale_12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64704"/>
            <a:ext cx="9144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5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5"/>
          <p:cNvSpPr/>
          <p:nvPr/>
        </p:nvSpPr>
        <p:spPr>
          <a:xfrm>
            <a:off x="611560" y="0"/>
            <a:ext cx="85324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Химический элемент IV группы периодической системы  Д.И. Менделеева. Синевато-серого цвета, тяжелый , мягкий, ковкий металл. На воздухе покрывается окисной пленкой, стойкой к химическим воздействиям.</a:t>
            </a:r>
            <a:r>
              <a:rPr lang="ru-RU" sz="3600" b="0" i="1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9" name="Google Shape;219;p25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Свинец </a:t>
            </a:r>
            <a:endParaRPr sz="6000" b="1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0" name="Google Shape;220;p25"/>
          <p:cNvPicPr preferRelativeResize="0"/>
          <p:nvPr/>
        </p:nvPicPr>
        <p:blipFill rotWithShape="1">
          <a:blip r:embed="rId4">
            <a:alphaModFix/>
          </a:blip>
          <a:srcRect t="5555" b="5555"/>
          <a:stretch/>
        </p:blipFill>
        <p:spPr>
          <a:xfrm>
            <a:off x="2602299" y="3429001"/>
            <a:ext cx="3619999" cy="24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26"/>
          <p:cNvSpPr/>
          <p:nvPr/>
        </p:nvSpPr>
        <p:spPr>
          <a:xfrm>
            <a:off x="554898" y="0"/>
            <a:ext cx="858910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Напишите формулу оксида элемента номер 47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7" name="Google Shape;227;p26"/>
          <p:cNvPicPr preferRelativeResize="0"/>
          <p:nvPr/>
        </p:nvPicPr>
        <p:blipFill rotWithShape="1">
          <a:blip r:embed="rId4">
            <a:alphaModFix/>
          </a:blip>
          <a:srcRect l="5618" r="5627"/>
          <a:stretch/>
        </p:blipFill>
        <p:spPr>
          <a:xfrm>
            <a:off x="1430727" y="1230688"/>
            <a:ext cx="6264694" cy="470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6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Ag2O</a:t>
            </a:r>
            <a:endParaRPr sz="6000" b="1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27"/>
          <p:cNvSpPr/>
          <p:nvPr/>
        </p:nvSpPr>
        <p:spPr>
          <a:xfrm>
            <a:off x="634463" y="10804"/>
            <a:ext cx="850953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Формула угарного газа …</a:t>
            </a:r>
            <a:endParaRPr/>
          </a:p>
        </p:txBody>
      </p:sp>
      <p:pic>
        <p:nvPicPr>
          <p:cNvPr id="235" name="Google Shape;235;p27" descr="https://sun9-38.userapi.com/xSUFkn7QlOj_tcdCywW-qrg2pQ_5DSqNpgZDUA/pp0CidkT05U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980728"/>
            <a:ext cx="9144000" cy="51282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28"/>
          <p:cNvSpPr/>
          <p:nvPr/>
        </p:nvSpPr>
        <p:spPr>
          <a:xfrm>
            <a:off x="543877" y="0"/>
            <a:ext cx="860012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Сколько протонов в ядре атома кислорода 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2" name="Google Shape;242;p28"/>
          <p:cNvPicPr preferRelativeResize="0"/>
          <p:nvPr/>
        </p:nvPicPr>
        <p:blipFill rotWithShape="1">
          <a:blip r:embed="rId4">
            <a:alphaModFix/>
          </a:blip>
          <a:srcRect l="17113" r="17113"/>
          <a:stretch/>
        </p:blipFill>
        <p:spPr>
          <a:xfrm>
            <a:off x="2289943" y="852828"/>
            <a:ext cx="4564132" cy="51523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9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9"/>
          <p:cNvSpPr/>
          <p:nvPr/>
        </p:nvSpPr>
        <p:spPr>
          <a:xfrm>
            <a:off x="549625" y="0"/>
            <a:ext cx="85943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Аргентина названа в честь серебра?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49" name="Google Shape;249;p29"/>
          <p:cNvPicPr preferRelativeResize="0"/>
          <p:nvPr/>
        </p:nvPicPr>
        <p:blipFill rotWithShape="1">
          <a:blip r:embed="rId4">
            <a:alphaModFix/>
          </a:blip>
          <a:srcRect l="48880" t="18097" r="5176" b="13432"/>
          <a:stretch/>
        </p:blipFill>
        <p:spPr>
          <a:xfrm>
            <a:off x="179512" y="908720"/>
            <a:ext cx="5977719" cy="5008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9" descr="https://stihi.ru/pics/2006/02/24-1246.jpg"/>
          <p:cNvPicPr preferRelativeResize="0"/>
          <p:nvPr/>
        </p:nvPicPr>
        <p:blipFill rotWithShape="1">
          <a:blip r:embed="rId5">
            <a:alphaModFix/>
          </a:blip>
          <a:srcRect l="1795" r="51699"/>
          <a:stretch/>
        </p:blipFill>
        <p:spPr>
          <a:xfrm>
            <a:off x="6444208" y="2109544"/>
            <a:ext cx="2382214" cy="2607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Pictures\знатоки хим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318655"/>
            <a:ext cx="8451273" cy="634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53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0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30"/>
          <p:cNvSpPr/>
          <p:nvPr/>
        </p:nvSpPr>
        <p:spPr>
          <a:xfrm>
            <a:off x="562942" y="-8426"/>
            <a:ext cx="858105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Платину назвали «гнилое золото», «лягушачье золото», «серебришко».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7" name="Google Shape;257;p30" descr="https://goldenfront.ru/media/article_images/PT-78-651x65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995" y="1340768"/>
            <a:ext cx="5136505" cy="5136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0" descr="https://stihi.ru/pics/2006/02/24-1246.jpg"/>
          <p:cNvPicPr preferRelativeResize="0"/>
          <p:nvPr/>
        </p:nvPicPr>
        <p:blipFill rotWithShape="1">
          <a:blip r:embed="rId5">
            <a:alphaModFix/>
          </a:blip>
          <a:srcRect l="1795" r="51699"/>
          <a:stretch/>
        </p:blipFill>
        <p:spPr>
          <a:xfrm>
            <a:off x="6012160" y="2605480"/>
            <a:ext cx="2382214" cy="2607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1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1"/>
          <p:cNvSpPr/>
          <p:nvPr/>
        </p:nvSpPr>
        <p:spPr>
          <a:xfrm>
            <a:off x="539550" y="0"/>
            <a:ext cx="860444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Специальная теория относительности Альберта Эйнштейна объясняет цвет золота. Из-за смещения уровней энергии электронов металл поглощает синий цвет, придавая отраженному свету желтый оттенок.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5" name="Google Shape;265;p31"/>
          <p:cNvPicPr preferRelativeResize="0"/>
          <p:nvPr/>
        </p:nvPicPr>
        <p:blipFill rotWithShape="1">
          <a:blip r:embed="rId4">
            <a:alphaModFix/>
          </a:blip>
          <a:srcRect t="2390" b="2390"/>
          <a:stretch/>
        </p:blipFill>
        <p:spPr>
          <a:xfrm>
            <a:off x="5652607" y="3429012"/>
            <a:ext cx="2839397" cy="2890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365" y="3370024"/>
            <a:ext cx="5138109" cy="289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2"/>
          <p:cNvSpPr/>
          <p:nvPr/>
        </p:nvSpPr>
        <p:spPr>
          <a:xfrm>
            <a:off x="611560" y="0"/>
            <a:ext cx="853244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Менделеев оставил в первой версии периодической таблицы пустые места, чтобы дополнить ее новыми открытиями.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73" name="Google Shape;273;p32" descr="https://stihi.ru/pics/2006/02/24-1246.jpg"/>
          <p:cNvPicPr preferRelativeResize="0"/>
          <p:nvPr/>
        </p:nvPicPr>
        <p:blipFill rotWithShape="1">
          <a:blip r:embed="rId4">
            <a:alphaModFix/>
          </a:blip>
          <a:srcRect l="1795" r="51699"/>
          <a:stretch/>
        </p:blipFill>
        <p:spPr>
          <a:xfrm>
            <a:off x="6228184" y="2529993"/>
            <a:ext cx="2382214" cy="2607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66850" y="2107400"/>
            <a:ext cx="3810501" cy="444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3"/>
          <p:cNvSpPr/>
          <p:nvPr/>
        </p:nvSpPr>
        <p:spPr>
          <a:xfrm>
            <a:off x="539550" y="-14404"/>
            <a:ext cx="860444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Эйфелева башня «железная мадам», так ее часто называют в Париже, летом на 15 см выше, чем зимой?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81" name="Google Shape;281;p33" descr="https://klike.net/uploads/posts/2019-06/1561443597_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505" y="1988840"/>
            <a:ext cx="6364987" cy="412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 descr="https://stihi.ru/pics/2006/02/24-1246.jpg"/>
          <p:cNvPicPr preferRelativeResize="0"/>
          <p:nvPr/>
        </p:nvPicPr>
        <p:blipFill rotWithShape="1">
          <a:blip r:embed="rId5">
            <a:alphaModFix/>
          </a:blip>
          <a:srcRect l="1795" r="51699"/>
          <a:stretch/>
        </p:blipFill>
        <p:spPr>
          <a:xfrm>
            <a:off x="6588224" y="2746366"/>
            <a:ext cx="2382214" cy="26070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4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4"/>
          <p:cNvSpPr/>
          <p:nvPr/>
        </p:nvSpPr>
        <p:spPr>
          <a:xfrm>
            <a:off x="539550" y="0"/>
            <a:ext cx="86044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называется цифра перед формулой или знаком?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9" name="Google Shape;289;p34"/>
          <p:cNvSpPr/>
          <p:nvPr/>
        </p:nvSpPr>
        <p:spPr>
          <a:xfrm>
            <a:off x="-6627" y="1628800"/>
            <a:ext cx="9143999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38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2Н</a:t>
            </a:r>
            <a:r>
              <a:rPr lang="ru-RU" sz="60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ru-RU" sz="138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</a:t>
            </a:r>
            <a:endParaRPr sz="13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0" name="Google Shape;290;p34"/>
          <p:cNvCxnSpPr/>
          <p:nvPr/>
        </p:nvCxnSpPr>
        <p:spPr>
          <a:xfrm>
            <a:off x="1835696" y="1412776"/>
            <a:ext cx="878904" cy="72008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stealth" w="med" len="med"/>
          </a:ln>
        </p:spPr>
      </p:cxnSp>
      <p:sp>
        <p:nvSpPr>
          <p:cNvPr id="291" name="Google Shape;291;p34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КОЭФФИЦИЕНТ</a:t>
            </a:r>
            <a:endParaRPr sz="60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5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35"/>
          <p:cNvSpPr/>
          <p:nvPr/>
        </p:nvSpPr>
        <p:spPr>
          <a:xfrm>
            <a:off x="571589" y="-15891"/>
            <a:ext cx="861729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Единица измерения количества вещества? 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98" name="Google Shape;298;p35" descr="https://5-bal.ru/pars_docs/refs/35/34968/34968_html_7795eb26.gif"/>
          <p:cNvPicPr preferRelativeResize="0"/>
          <p:nvPr/>
        </p:nvPicPr>
        <p:blipFill rotWithShape="1">
          <a:blip r:embed="rId4">
            <a:alphaModFix/>
          </a:blip>
          <a:srcRect r="63797"/>
          <a:stretch/>
        </p:blipFill>
        <p:spPr>
          <a:xfrm>
            <a:off x="2509221" y="1196752"/>
            <a:ext cx="4107707" cy="4022196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5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МОЛЬ</a:t>
            </a:r>
            <a:endParaRPr sz="60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6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36"/>
          <p:cNvSpPr/>
          <p:nvPr/>
        </p:nvSpPr>
        <p:spPr>
          <a:xfrm>
            <a:off x="539550" y="0"/>
            <a:ext cx="860444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 образуется при изменении числа нейтронов в атоме 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6" name="Google Shape;306;p36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Изотоп </a:t>
            </a:r>
            <a:endParaRPr sz="60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7" name="Google Shape;30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96500" y="1906726"/>
            <a:ext cx="6333127" cy="37832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7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7"/>
          <p:cNvSpPr/>
          <p:nvPr/>
        </p:nvSpPr>
        <p:spPr>
          <a:xfrm>
            <a:off x="553074" y="0"/>
            <a:ext cx="85909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Мельчайшая частица вещества химически неделимая.</a:t>
            </a:r>
            <a:endParaRPr/>
          </a:p>
        </p:txBody>
      </p:sp>
      <p:pic>
        <p:nvPicPr>
          <p:cNvPr id="314" name="Google Shape;314;p37" descr="https://klike.net/uploads/posts/2019-11/1574337581_8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8819" y="1240094"/>
            <a:ext cx="4608512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7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АТОМ</a:t>
            </a:r>
            <a:endParaRPr sz="60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8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38"/>
          <p:cNvSpPr/>
          <p:nvPr/>
        </p:nvSpPr>
        <p:spPr>
          <a:xfrm>
            <a:off x="539550" y="0"/>
            <a:ext cx="86044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Молярный объем любого газа при н. у. равен …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2" name="Google Shape;322;p38"/>
          <p:cNvPicPr preferRelativeResize="0"/>
          <p:nvPr/>
        </p:nvPicPr>
        <p:blipFill rotWithShape="1">
          <a:blip r:embed="rId4">
            <a:alphaModFix/>
          </a:blip>
          <a:srcRect l="5140" t="23508" r="51015" b="38246"/>
          <a:stretch/>
        </p:blipFill>
        <p:spPr>
          <a:xfrm>
            <a:off x="1719614" y="2060848"/>
            <a:ext cx="5704764" cy="2797791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8"/>
          <p:cNvSpPr/>
          <p:nvPr/>
        </p:nvSpPr>
        <p:spPr>
          <a:xfrm>
            <a:off x="-3" y="5860956"/>
            <a:ext cx="914399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22,4 л ∕моль</a:t>
            </a:r>
            <a:endParaRPr sz="60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9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9"/>
          <p:cNvSpPr/>
          <p:nvPr/>
        </p:nvSpPr>
        <p:spPr>
          <a:xfrm>
            <a:off x="539550" y="0"/>
            <a:ext cx="86044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Какой химический элемент носит название соснового леса?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0" name="Google Shape;330;p39" descr="https://photocentra.ru/images/main66/665444_main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65" y="1340768"/>
            <a:ext cx="6657767" cy="4464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9" descr="https://i.pinimg.com/originals/eb/41/5b/eb415b657e37d0c59fa48cdfc626d85e.gif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60232" y="2204863"/>
            <a:ext cx="2498678" cy="3123347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39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БОР</a:t>
            </a:r>
            <a:endParaRPr sz="60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179512" y="116632"/>
            <a:ext cx="367240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Металлы и неметаллы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3"/>
          <p:cNvSpPr/>
          <p:nvPr/>
        </p:nvSpPr>
        <p:spPr>
          <a:xfrm>
            <a:off x="179512" y="1052736"/>
            <a:ext cx="367240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Химические загадки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13"/>
          <p:cNvSpPr/>
          <p:nvPr/>
        </p:nvSpPr>
        <p:spPr>
          <a:xfrm>
            <a:off x="179512" y="5909456"/>
            <a:ext cx="367240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Строение атома </a:t>
            </a:r>
            <a:endParaRPr sz="180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" name="Google Shape;87;p13"/>
          <p:cNvSpPr/>
          <p:nvPr/>
        </p:nvSpPr>
        <p:spPr>
          <a:xfrm>
            <a:off x="179512" y="4918991"/>
            <a:ext cx="367240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Превращения без превращений 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179512" y="1988840"/>
            <a:ext cx="367240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Угадай что это 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" name="Google Shape;89;p13"/>
          <p:cNvSpPr/>
          <p:nvPr/>
        </p:nvSpPr>
        <p:spPr>
          <a:xfrm>
            <a:off x="179512" y="2983903"/>
            <a:ext cx="367240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Верите ли вы, что…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3"/>
          <p:cNvSpPr/>
          <p:nvPr/>
        </p:nvSpPr>
        <p:spPr>
          <a:xfrm>
            <a:off x="179512" y="3934442"/>
            <a:ext cx="367240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Первоначальные химические понятия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" name="Google Shape;91;p13"/>
          <p:cNvSpPr/>
          <p:nvPr/>
        </p:nvSpPr>
        <p:spPr>
          <a:xfrm>
            <a:off x="4067944" y="116632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10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2" name="Google Shape;92;p13"/>
          <p:cNvSpPr/>
          <p:nvPr/>
        </p:nvSpPr>
        <p:spPr>
          <a:xfrm>
            <a:off x="5022168" y="116632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20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3" name="Google Shape;93;p13"/>
          <p:cNvSpPr/>
          <p:nvPr/>
        </p:nvSpPr>
        <p:spPr>
          <a:xfrm>
            <a:off x="7956376" y="116632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50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" name="Google Shape;94;p13"/>
          <p:cNvSpPr/>
          <p:nvPr/>
        </p:nvSpPr>
        <p:spPr>
          <a:xfrm>
            <a:off x="6012160" y="116632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30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95;p13"/>
          <p:cNvSpPr/>
          <p:nvPr/>
        </p:nvSpPr>
        <p:spPr>
          <a:xfrm>
            <a:off x="6971625" y="116632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7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40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" name="Google Shape;96;p13"/>
          <p:cNvSpPr/>
          <p:nvPr/>
        </p:nvSpPr>
        <p:spPr>
          <a:xfrm>
            <a:off x="4072643" y="1048577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8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10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13"/>
          <p:cNvSpPr/>
          <p:nvPr/>
        </p:nvSpPr>
        <p:spPr>
          <a:xfrm>
            <a:off x="5026867" y="1048577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9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20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3"/>
          <p:cNvSpPr/>
          <p:nvPr/>
        </p:nvSpPr>
        <p:spPr>
          <a:xfrm>
            <a:off x="7961075" y="1048577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0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50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" name="Google Shape;99;p13"/>
          <p:cNvSpPr/>
          <p:nvPr/>
        </p:nvSpPr>
        <p:spPr>
          <a:xfrm>
            <a:off x="6016859" y="1048577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1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30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0" name="Google Shape;100;p13"/>
          <p:cNvSpPr/>
          <p:nvPr/>
        </p:nvSpPr>
        <p:spPr>
          <a:xfrm>
            <a:off x="6976324" y="1048577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2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40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13"/>
          <p:cNvSpPr/>
          <p:nvPr/>
        </p:nvSpPr>
        <p:spPr>
          <a:xfrm>
            <a:off x="4072643" y="2019703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3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10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2" name="Google Shape;102;p13"/>
          <p:cNvSpPr/>
          <p:nvPr/>
        </p:nvSpPr>
        <p:spPr>
          <a:xfrm>
            <a:off x="5026867" y="2019703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4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20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" name="Google Shape;103;p13"/>
          <p:cNvSpPr/>
          <p:nvPr/>
        </p:nvSpPr>
        <p:spPr>
          <a:xfrm>
            <a:off x="7961075" y="2019703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5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50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13"/>
          <p:cNvSpPr/>
          <p:nvPr/>
        </p:nvSpPr>
        <p:spPr>
          <a:xfrm>
            <a:off x="6016859" y="2019703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6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30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5" name="Google Shape;105;p13"/>
          <p:cNvSpPr/>
          <p:nvPr/>
        </p:nvSpPr>
        <p:spPr>
          <a:xfrm>
            <a:off x="6976324" y="2019703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7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40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" name="Google Shape;106;p13"/>
          <p:cNvSpPr/>
          <p:nvPr/>
        </p:nvSpPr>
        <p:spPr>
          <a:xfrm>
            <a:off x="4072643" y="2983903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8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10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7" name="Google Shape;107;p13"/>
          <p:cNvSpPr/>
          <p:nvPr/>
        </p:nvSpPr>
        <p:spPr>
          <a:xfrm>
            <a:off x="5026867" y="2983903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19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20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" name="Google Shape;108;p13"/>
          <p:cNvSpPr/>
          <p:nvPr/>
        </p:nvSpPr>
        <p:spPr>
          <a:xfrm>
            <a:off x="7961075" y="2983903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0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50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9" name="Google Shape;109;p13"/>
          <p:cNvSpPr/>
          <p:nvPr/>
        </p:nvSpPr>
        <p:spPr>
          <a:xfrm>
            <a:off x="6016859" y="2983903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1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30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0" name="Google Shape;110;p13"/>
          <p:cNvSpPr/>
          <p:nvPr/>
        </p:nvSpPr>
        <p:spPr>
          <a:xfrm>
            <a:off x="6976324" y="2983903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2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40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13"/>
          <p:cNvSpPr/>
          <p:nvPr/>
        </p:nvSpPr>
        <p:spPr>
          <a:xfrm>
            <a:off x="4067944" y="3967706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3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10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13"/>
          <p:cNvSpPr/>
          <p:nvPr/>
        </p:nvSpPr>
        <p:spPr>
          <a:xfrm>
            <a:off x="5022168" y="3967706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4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20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" name="Google Shape;113;p13"/>
          <p:cNvSpPr/>
          <p:nvPr/>
        </p:nvSpPr>
        <p:spPr>
          <a:xfrm>
            <a:off x="7961075" y="3967706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5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50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4" name="Google Shape;114;p13"/>
          <p:cNvSpPr/>
          <p:nvPr/>
        </p:nvSpPr>
        <p:spPr>
          <a:xfrm>
            <a:off x="6016859" y="3967706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6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30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13"/>
          <p:cNvSpPr/>
          <p:nvPr/>
        </p:nvSpPr>
        <p:spPr>
          <a:xfrm>
            <a:off x="6976324" y="3967706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7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40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6" name="Google Shape;116;p13"/>
          <p:cNvSpPr/>
          <p:nvPr/>
        </p:nvSpPr>
        <p:spPr>
          <a:xfrm>
            <a:off x="4072643" y="4918991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8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10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7" name="Google Shape;117;p13"/>
          <p:cNvSpPr/>
          <p:nvPr/>
        </p:nvSpPr>
        <p:spPr>
          <a:xfrm>
            <a:off x="5032614" y="4918991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9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20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8" name="Google Shape;118;p13"/>
          <p:cNvSpPr/>
          <p:nvPr/>
        </p:nvSpPr>
        <p:spPr>
          <a:xfrm>
            <a:off x="7956376" y="4918991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0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50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13"/>
          <p:cNvSpPr/>
          <p:nvPr/>
        </p:nvSpPr>
        <p:spPr>
          <a:xfrm>
            <a:off x="6016859" y="4918991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1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30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13"/>
          <p:cNvSpPr/>
          <p:nvPr/>
        </p:nvSpPr>
        <p:spPr>
          <a:xfrm>
            <a:off x="6976324" y="4918991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2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40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13"/>
          <p:cNvSpPr/>
          <p:nvPr/>
        </p:nvSpPr>
        <p:spPr>
          <a:xfrm>
            <a:off x="4072643" y="5909456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3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10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2" name="Google Shape;122;p13"/>
          <p:cNvSpPr/>
          <p:nvPr/>
        </p:nvSpPr>
        <p:spPr>
          <a:xfrm>
            <a:off x="5032614" y="5909456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4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20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13"/>
          <p:cNvSpPr/>
          <p:nvPr/>
        </p:nvSpPr>
        <p:spPr>
          <a:xfrm>
            <a:off x="7956376" y="5909456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5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50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4" name="Google Shape;124;p13"/>
          <p:cNvSpPr/>
          <p:nvPr/>
        </p:nvSpPr>
        <p:spPr>
          <a:xfrm>
            <a:off x="6016859" y="5909456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6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30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5" name="Google Shape;125;p13"/>
          <p:cNvSpPr/>
          <p:nvPr/>
        </p:nvSpPr>
        <p:spPr>
          <a:xfrm>
            <a:off x="6976324" y="5909456"/>
            <a:ext cx="792088" cy="79208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0" i="0" u="sng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37" action="ppaction://hlinksldjump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40</a:t>
            </a:r>
            <a:endParaRPr sz="18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0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40"/>
          <p:cNvSpPr/>
          <p:nvPr/>
        </p:nvSpPr>
        <p:spPr>
          <a:xfrm>
            <a:off x="539551" y="0"/>
            <a:ext cx="859223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названии благородного металла замените первую букву и получите название избыточно увлажненного участка земли, заросшего растениями.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39" name="Google Shape;339;p40"/>
          <p:cNvPicPr preferRelativeResize="0"/>
          <p:nvPr/>
        </p:nvPicPr>
        <p:blipFill rotWithShape="1">
          <a:blip r:embed="rId4">
            <a:alphaModFix/>
          </a:blip>
          <a:srcRect l="5245" t="23507" r="51013" b="35634"/>
          <a:stretch/>
        </p:blipFill>
        <p:spPr>
          <a:xfrm>
            <a:off x="79680" y="2357944"/>
            <a:ext cx="5691116" cy="2988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0" descr="https://klike.net/uploads/posts/2019-11/1572947350_9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8144" y="2710614"/>
            <a:ext cx="3044693" cy="228352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40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ЗОЛОТО – БОЛОТО </a:t>
            </a:r>
            <a:endParaRPr sz="60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1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41"/>
          <p:cNvSpPr/>
          <p:nvPr/>
        </p:nvSpPr>
        <p:spPr>
          <a:xfrm>
            <a:off x="549822" y="0"/>
            <a:ext cx="859417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От какого металла нужно отрезать 1/3, чтобы получилось известная кость?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8" name="Google Shape;348;p41" descr="https://i.kym-cdn.com/photos/images/original/001/036/748/398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78801" y="1340768"/>
            <a:ext cx="5000625" cy="4608512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41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СЕРЕБРО – РЕБРО </a:t>
            </a:r>
            <a:endParaRPr sz="60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2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42"/>
          <p:cNvSpPr/>
          <p:nvPr/>
        </p:nvSpPr>
        <p:spPr>
          <a:xfrm>
            <a:off x="539550" y="0"/>
            <a:ext cx="86044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название какого химического элемента входит название дерева?</a:t>
            </a:r>
            <a:r>
              <a:rPr lang="ru-RU" sz="3600" i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6" name="Google Shape;356;p42" descr="http://kknd1.ru/assets/images/blog/Screenshot_10(2)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2755" y="1073384"/>
            <a:ext cx="5760640" cy="478133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2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НИК</a:t>
            </a:r>
            <a:r>
              <a:rPr lang="ru-RU" sz="60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ЕЛЬ</a:t>
            </a:r>
            <a:endParaRPr sz="6000" b="1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3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43"/>
          <p:cNvSpPr/>
          <p:nvPr/>
        </p:nvSpPr>
        <p:spPr>
          <a:xfrm>
            <a:off x="563864" y="0"/>
            <a:ext cx="8580136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названии галогена измените порядок букв и получите название твердого топлива, которое часто используется как органическое удобрение. 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4" name="Google Shape;364;p43" descr="http://900igr.net/up/datas/110996/005.jpg"/>
          <p:cNvPicPr preferRelativeResize="0"/>
          <p:nvPr/>
        </p:nvPicPr>
        <p:blipFill rotWithShape="1">
          <a:blip r:embed="rId4">
            <a:alphaModFix/>
          </a:blip>
          <a:srcRect l="42488" t="23130" b="8437"/>
          <a:stretch/>
        </p:blipFill>
        <p:spPr>
          <a:xfrm>
            <a:off x="309615" y="2341889"/>
            <a:ext cx="3922445" cy="3500447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3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ФТОР – ТОРФ </a:t>
            </a:r>
            <a:endParaRPr sz="60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44"/>
          <p:cNvSpPr/>
          <p:nvPr/>
        </p:nvSpPr>
        <p:spPr>
          <a:xfrm>
            <a:off x="539550" y="0"/>
            <a:ext cx="86044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 чего состоит атом?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2" name="Google Shape;372;p44"/>
          <p:cNvSpPr/>
          <p:nvPr/>
        </p:nvSpPr>
        <p:spPr>
          <a:xfrm>
            <a:off x="-1" y="6331635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 ядра и электронов</a:t>
            </a:r>
            <a:endParaRPr sz="28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3" name="Google Shape;37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0250" y="991826"/>
            <a:ext cx="4984650" cy="49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5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p45"/>
          <p:cNvSpPr/>
          <p:nvPr/>
        </p:nvSpPr>
        <p:spPr>
          <a:xfrm>
            <a:off x="539550" y="0"/>
            <a:ext cx="86044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Ядро атома имеет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0" name="Google Shape;380;p45"/>
          <p:cNvSpPr/>
          <p:nvPr/>
        </p:nvSpPr>
        <p:spPr>
          <a:xfrm>
            <a:off x="0" y="6317299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Положительный заряд </a:t>
            </a:r>
            <a:endParaRPr sz="28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1" name="Google Shape;38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5963" y="852667"/>
            <a:ext cx="4812170" cy="4812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46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46"/>
          <p:cNvSpPr/>
          <p:nvPr/>
        </p:nvSpPr>
        <p:spPr>
          <a:xfrm>
            <a:off x="539551" y="23462"/>
            <a:ext cx="860444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Нейтроны заряжены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p46"/>
          <p:cNvSpPr/>
          <p:nvPr/>
        </p:nvSpPr>
        <p:spPr>
          <a:xfrm>
            <a:off x="0" y="6273225"/>
            <a:ext cx="91440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имеют заряда </a:t>
            </a:r>
            <a:endParaRPr sz="32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9" name="Google Shape;38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9131" y="1205224"/>
            <a:ext cx="5665735" cy="45325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7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47"/>
          <p:cNvSpPr/>
          <p:nvPr/>
        </p:nvSpPr>
        <p:spPr>
          <a:xfrm>
            <a:off x="683568" y="0"/>
            <a:ext cx="846043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Каким общим названием обозначают протоны и нейтроны ?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6" name="Google Shape;396;p47"/>
          <p:cNvSpPr/>
          <p:nvPr/>
        </p:nvSpPr>
        <p:spPr>
          <a:xfrm>
            <a:off x="1822" y="6273225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Нуклоны </a:t>
            </a:r>
            <a:endParaRPr sz="32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7" name="Google Shape;39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0975" y="1704165"/>
            <a:ext cx="5065701" cy="406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8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48"/>
          <p:cNvSpPr/>
          <p:nvPr/>
        </p:nvSpPr>
        <p:spPr>
          <a:xfrm>
            <a:off x="539551" y="-17481"/>
            <a:ext cx="860444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Чему равен заряд ядра в периодической системе Менделеева</a:t>
            </a:r>
            <a:endParaRPr sz="3600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48"/>
          <p:cNvSpPr/>
          <p:nvPr/>
        </p:nvSpPr>
        <p:spPr>
          <a:xfrm>
            <a:off x="-5593" y="5903893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Порядковому номеру элемента </a:t>
            </a:r>
            <a:endParaRPr sz="2800" b="1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5" name="Google Shape;40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5875" y="1335248"/>
            <a:ext cx="6621058" cy="4416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Bookman Old Style" pitchFamily="18" charset="0"/>
              </a:rPr>
              <a:t>Перевертыш.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Гладь металл, пока холодно.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Звери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живут за металл. 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Не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та грязь, что тусклая. 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Пролежал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холод, сушь и оловянные трубы. </a:t>
            </a: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В 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пустыне саксаул коричневый, на нем из меди обручальное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кольцо.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03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4"/>
          <p:cNvSpPr txBox="1"/>
          <p:nvPr/>
        </p:nvSpPr>
        <p:spPr>
          <a:xfrm>
            <a:off x="539551" y="-15890"/>
            <a:ext cx="86140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Какой металл вызывает «лихорадку»?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1" name="Google Shape;131;p14" descr="https://fb.ru/misc/i/gallery/88197/2515745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428" y="764704"/>
            <a:ext cx="7662345" cy="4968552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4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ЗОЛОТО</a:t>
            </a:r>
            <a:endParaRPr sz="6000" b="1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3" name="Google Shape;133;p14">
            <a:hlinkClick r:id="rId4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Письмо химика.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14300" indent="0" algn="ctr">
              <a:buNone/>
            </a:pPr>
            <a:r>
              <a:rPr lang="ru-RU" b="1" dirty="0" smtClean="0"/>
              <a:t>Напишите продукты реакций и уравняйте :</a:t>
            </a:r>
          </a:p>
          <a:p>
            <a:pPr marL="114300" indent="0" algn="ctr">
              <a:buNone/>
            </a:pPr>
            <a:endParaRPr lang="ru-RU" sz="2400" b="1" dirty="0" smtClean="0"/>
          </a:p>
          <a:p>
            <a:pPr marL="114300" indent="0" algn="ctr">
              <a:buNone/>
            </a:pPr>
            <a:r>
              <a:rPr lang="en-US" sz="3600" b="1" dirty="0" smtClean="0"/>
              <a:t>Al + O</a:t>
            </a:r>
            <a:r>
              <a:rPr lang="en-US" sz="2800" b="1" dirty="0" smtClean="0"/>
              <a:t>2</a:t>
            </a:r>
            <a:r>
              <a:rPr lang="en-US" sz="3600" b="1" dirty="0" smtClean="0"/>
              <a:t> ---</a:t>
            </a:r>
            <a:r>
              <a:rPr lang="ru-RU" sz="3600" b="1" dirty="0" smtClean="0"/>
              <a:t>»</a:t>
            </a:r>
          </a:p>
          <a:p>
            <a:pPr marL="114300" indent="0" algn="ctr">
              <a:buNone/>
            </a:pPr>
            <a:r>
              <a:rPr lang="en-US" sz="3600" b="1" dirty="0" smtClean="0"/>
              <a:t>P + O</a:t>
            </a:r>
            <a:r>
              <a:rPr lang="en-US" sz="2800" b="1" dirty="0" smtClean="0"/>
              <a:t>2</a:t>
            </a:r>
            <a:r>
              <a:rPr lang="en-US" sz="3600" b="1" dirty="0" smtClean="0"/>
              <a:t> ---</a:t>
            </a:r>
            <a:r>
              <a:rPr lang="ru-RU" sz="3600" b="1" dirty="0" smtClean="0"/>
              <a:t>»</a:t>
            </a:r>
            <a:endParaRPr lang="ru-RU" sz="3600" b="1" dirty="0"/>
          </a:p>
          <a:p>
            <a:pPr marL="114300" indent="0" algn="ctr">
              <a:buNone/>
            </a:pPr>
            <a:r>
              <a:rPr lang="en-US" sz="3600" b="1" dirty="0" smtClean="0"/>
              <a:t>C + O</a:t>
            </a:r>
            <a:r>
              <a:rPr lang="en-US" sz="2800" b="1" dirty="0" smtClean="0"/>
              <a:t>2 </a:t>
            </a:r>
            <a:r>
              <a:rPr lang="en-US" sz="3600" b="1" dirty="0" smtClean="0"/>
              <a:t>---</a:t>
            </a:r>
            <a:r>
              <a:rPr lang="ru-RU" sz="3600" b="1" dirty="0" smtClean="0"/>
              <a:t>»</a:t>
            </a:r>
            <a:endParaRPr lang="ru-RU" sz="3600" b="1" dirty="0"/>
          </a:p>
          <a:p>
            <a:pPr marL="114300" indent="0" algn="ctr">
              <a:buNone/>
            </a:pPr>
            <a:r>
              <a:rPr lang="ru-RU" sz="3600" b="1" dirty="0" smtClean="0"/>
              <a:t>  </a:t>
            </a:r>
            <a:r>
              <a:rPr lang="en-US" sz="3600" b="1" dirty="0" smtClean="0"/>
              <a:t>Na + O</a:t>
            </a:r>
            <a:r>
              <a:rPr lang="en-US" sz="2800" b="1" dirty="0" smtClean="0"/>
              <a:t>2</a:t>
            </a:r>
            <a:r>
              <a:rPr lang="ru-RU" sz="3600" b="1" dirty="0" smtClean="0"/>
              <a:t>---»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605394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 txBox="1"/>
          <p:nvPr/>
        </p:nvSpPr>
        <p:spPr>
          <a:xfrm>
            <a:off x="539551" y="-15890"/>
            <a:ext cx="861405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Какой неметалл придает твердость и белизну зубной эмали?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ФТОР</a:t>
            </a:r>
            <a:endParaRPr sz="6000" b="1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1" name="Google Shape;141;p15" descr="https://carionmineraux.com/mineraux/Mineraux_octobre_2009/fluorine_mexique_2b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1650" y="1206562"/>
            <a:ext cx="6300700" cy="472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6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6"/>
          <p:cNvSpPr txBox="1"/>
          <p:nvPr/>
        </p:nvSpPr>
        <p:spPr>
          <a:xfrm>
            <a:off x="539551" y="-15890"/>
            <a:ext cx="861405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Какой неметалл был назван «элементом жизни и мысли»?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16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ФОСФОР</a:t>
            </a:r>
            <a:endParaRPr sz="6000" b="1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9" name="Google Shape;149;p16" descr="https://gen-news.ru/wp-content/uploads/2019/06/fosfor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8919" y="1184439"/>
            <a:ext cx="7206161" cy="4657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7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7"/>
          <p:cNvSpPr txBox="1"/>
          <p:nvPr/>
        </p:nvSpPr>
        <p:spPr>
          <a:xfrm>
            <a:off x="539551" y="-15890"/>
            <a:ext cx="861405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Какой металл может болеть «чумой»?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6" name="Google Shape;156;p17" descr="https://lom-cvetmet.ru/wp-content/uploads/2017/12/%D0%BF%D1%80%D0%B8%D0%B5%D0%BC-%D0%BB%D0%BE%D0%BC%D0%B0-%D0%BE%D0%BB%D0%BE%D0%B2%D0%B0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6096" y="630441"/>
            <a:ext cx="6991808" cy="524385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7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ОЛОВО</a:t>
            </a:r>
            <a:endParaRPr sz="6000" b="1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8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8"/>
          <p:cNvSpPr txBox="1"/>
          <p:nvPr/>
        </p:nvSpPr>
        <p:spPr>
          <a:xfrm>
            <a:off x="539551" y="-15890"/>
            <a:ext cx="861405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Если верить древнему историку, то во времена похода Александра Македонского в Индии офицеры его армии страдали желудочно – кишечными заболеваниями гораздо реже, чем солдаты, еда и питье были у них одинаковые, а вот металлическая посуда разная. Из какого чудодейственного металла была изготовлена офицерская посуда?</a:t>
            </a:r>
            <a:endParaRPr sz="24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4" name="Google Shape;164;p18"/>
          <p:cNvSpPr txBox="1"/>
          <p:nvPr/>
        </p:nvSpPr>
        <p:spPr>
          <a:xfrm>
            <a:off x="0" y="5842337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СЕРЕБРО</a:t>
            </a:r>
            <a:endParaRPr sz="6000" b="1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5" name="Google Shape;165;p18" descr="https://dragonbox.ru/wp-content/uploads/2018/09/silver-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1519" y="2292434"/>
            <a:ext cx="5780961" cy="3656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9">
            <a:hlinkClick r:id="rId3" action="ppaction://hlinksldjump"/>
          </p:cNvPr>
          <p:cNvSpPr/>
          <p:nvPr/>
        </p:nvSpPr>
        <p:spPr>
          <a:xfrm>
            <a:off x="79680" y="111675"/>
            <a:ext cx="459871" cy="3912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19"/>
          <p:cNvSpPr txBox="1"/>
          <p:nvPr/>
        </p:nvSpPr>
        <p:spPr>
          <a:xfrm>
            <a:off x="539551" y="-15890"/>
            <a:ext cx="861405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0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Гость из космоса пришел, в воде приют себе нашел.</a:t>
            </a:r>
            <a:endParaRPr sz="3600" b="0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-8925" y="5842336"/>
            <a:ext cx="9144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1" i="0" u="none" strike="noStrike" cap="none">
                <a:solidFill>
                  <a:srgbClr val="17365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ВОДОРОД</a:t>
            </a:r>
            <a:endParaRPr sz="6000" b="1" i="0" u="none" strike="noStrike" cap="none">
              <a:solidFill>
                <a:srgbClr val="17365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3" name="Google Shape;173;p19" descr="https://avatars.mds.yandex.net/get-zen_doc/1329105/pub_5be44713c747ec00aa67ac30_5be4473c7a8b560371dd7f5d/scale_12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4452" y="1361849"/>
            <a:ext cx="6804248" cy="44387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3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561</Words>
  <Application>Microsoft Office PowerPoint</Application>
  <PresentationFormat>Экран (4:3)</PresentationFormat>
  <Paragraphs>124</Paragraphs>
  <Slides>40</Slides>
  <Notes>36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Перевертыш.</vt:lpstr>
      <vt:lpstr>Письмо химика.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5</cp:revision>
  <dcterms:modified xsi:type="dcterms:W3CDTF">2024-03-01T16:54:02Z</dcterms:modified>
</cp:coreProperties>
</file>