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86" r:id="rId2"/>
    <p:sldId id="303" r:id="rId3"/>
    <p:sldId id="292" r:id="rId4"/>
    <p:sldId id="287" r:id="rId5"/>
    <p:sldId id="300" r:id="rId6"/>
    <p:sldId id="304" r:id="rId7"/>
    <p:sldId id="288" r:id="rId8"/>
    <p:sldId id="305" r:id="rId9"/>
    <p:sldId id="285" r:id="rId10"/>
    <p:sldId id="298" r:id="rId11"/>
    <p:sldId id="299" r:id="rId12"/>
    <p:sldId id="30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8975-AB88-49CB-8EAE-29679A301D3A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938F-B1D1-4867-B0EB-548D337F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7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E938F-B1D1-4867-B0EB-548D337F76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4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7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8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3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6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4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967335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«Сказка о потерянном времени»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929" y="116632"/>
            <a:ext cx="8279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Урок</a:t>
            </a:r>
            <a:r>
              <a:rPr lang="ru-RU" altLang="ru-RU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altLang="ru-RU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ru-RU" alt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литературного</a:t>
            </a:r>
            <a:r>
              <a:rPr lang="ru-RU" altLang="ru-RU" sz="4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чтения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7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1. Среди героев сказки НЕ БЫЛО:</a:t>
            </a:r>
          </a:p>
          <a:p>
            <a:r>
              <a:rPr lang="ru-RU" dirty="0"/>
              <a:t>а) Пети б) Тани в) Маруси</a:t>
            </a:r>
          </a:p>
          <a:p>
            <a:r>
              <a:rPr lang="ru-RU" dirty="0"/>
              <a:t>2. Детей, которые напрасно теряли время в сказке:</a:t>
            </a:r>
          </a:p>
          <a:p>
            <a:r>
              <a:rPr lang="ru-RU" dirty="0"/>
              <a:t>г) трое д) пятеро е) четверо</a:t>
            </a:r>
          </a:p>
          <a:p>
            <a:r>
              <a:rPr lang="ru-RU" dirty="0"/>
              <a:t>3. Среди злых волшебников НЕ БЫЛО:</a:t>
            </a:r>
          </a:p>
          <a:p>
            <a:r>
              <a:rPr lang="ru-RU" dirty="0"/>
              <a:t>р) Сергея Захаровича с) Ольги Капитоновны т) Марфы Васильевны</a:t>
            </a:r>
          </a:p>
          <a:p>
            <a:r>
              <a:rPr lang="ru-RU" dirty="0"/>
              <a:t>4. Дом волшебников находился:</a:t>
            </a:r>
          </a:p>
          <a:p>
            <a:r>
              <a:rPr lang="ru-RU" dirty="0"/>
              <a:t>д) на лесной поляне </a:t>
            </a:r>
          </a:p>
          <a:p>
            <a:r>
              <a:rPr lang="ru-RU" dirty="0"/>
              <a:t> е) в лесной чаще ж) посреди топкого болота</a:t>
            </a:r>
          </a:p>
          <a:p>
            <a:r>
              <a:rPr lang="ru-RU" dirty="0"/>
              <a:t>5. Фамилия Пети:</a:t>
            </a:r>
          </a:p>
          <a:p>
            <a:r>
              <a:rPr lang="ru-RU" dirty="0"/>
              <a:t>в) Власов г) Зубов д) Зайцев</a:t>
            </a:r>
          </a:p>
          <a:p>
            <a:r>
              <a:rPr lang="ru-RU" dirty="0"/>
              <a:t>6. Фамилия Наденьки:</a:t>
            </a:r>
          </a:p>
          <a:p>
            <a:r>
              <a:rPr lang="ru-RU" dirty="0"/>
              <a:t>и) Соколова к) Смирнова л) Степанова</a:t>
            </a:r>
          </a:p>
          <a:p>
            <a:r>
              <a:rPr lang="ru-RU" dirty="0"/>
              <a:t>7. До леса дети-старички доехали на:</a:t>
            </a:r>
          </a:p>
          <a:p>
            <a:r>
              <a:rPr lang="ru-RU" dirty="0"/>
              <a:t>а) такси б) троллейбусе в) трамвае</a:t>
            </a:r>
          </a:p>
          <a:p>
            <a:r>
              <a:rPr lang="ru-RU" dirty="0"/>
              <a:t>8. Часы в доме волшебников называли:</a:t>
            </a:r>
          </a:p>
          <a:p>
            <a:r>
              <a:rPr lang="ru-RU" dirty="0"/>
              <a:t>п) будильником р) ходиками с) песочными часами</a:t>
            </a:r>
          </a:p>
          <a:p>
            <a:r>
              <a:rPr lang="ru-RU" dirty="0"/>
              <a:t>9. Для совершения волшебства стрелку надо было повернуть в обратную сторону:</a:t>
            </a:r>
          </a:p>
          <a:p>
            <a:r>
              <a:rPr lang="ru-RU" dirty="0"/>
              <a:t>е) семьдесят семь раз ё) двадцать раз ж) пятьдесят раз</a:t>
            </a:r>
          </a:p>
          <a:p>
            <a:r>
              <a:rPr lang="ru-RU" dirty="0"/>
              <a:t>10. Какое выражение использовал </a:t>
            </a:r>
            <a:r>
              <a:rPr lang="ru-RU" dirty="0" err="1"/>
              <a:t>Е.Шварц</a:t>
            </a:r>
            <a:r>
              <a:rPr lang="ru-RU" dirty="0"/>
              <a:t>, говоря о поведении Васи Зайцева:</a:t>
            </a:r>
          </a:p>
          <a:p>
            <a:r>
              <a:rPr lang="ru-RU" dirty="0"/>
              <a:t>м) «И в ус не дует» н) «Ног не чует» о) «Уши развесил»</a:t>
            </a:r>
          </a:p>
          <a:p>
            <a:r>
              <a:rPr lang="ru-RU" dirty="0"/>
              <a:t>11. Автор сказки:</a:t>
            </a:r>
          </a:p>
          <a:p>
            <a:r>
              <a:rPr lang="ru-RU" dirty="0"/>
              <a:t>э) </a:t>
            </a:r>
            <a:r>
              <a:rPr lang="ru-RU" dirty="0" err="1"/>
              <a:t>А.С.Пушкин</a:t>
            </a:r>
            <a:r>
              <a:rPr lang="ru-RU" dirty="0"/>
              <a:t> ю) </a:t>
            </a:r>
            <a:r>
              <a:rPr lang="ru-RU" dirty="0" err="1"/>
              <a:t>Г.Х.Андерсен</a:t>
            </a:r>
            <a:r>
              <a:rPr lang="ru-RU" dirty="0"/>
              <a:t> я) </a:t>
            </a:r>
            <a:r>
              <a:rPr lang="ru-RU" dirty="0" err="1"/>
              <a:t>Е.Л.Шварц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71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Прочитай фразу!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45791"/>
              </p:ext>
            </p:extLst>
          </p:nvPr>
        </p:nvGraphicFramePr>
        <p:xfrm>
          <a:off x="827586" y="3884515"/>
          <a:ext cx="6749234" cy="1272676"/>
        </p:xfrm>
        <a:graphic>
          <a:graphicData uri="http://schemas.openxmlformats.org/drawingml/2006/table">
            <a:tbl>
              <a:tblPr firstRow="1" firstCol="1" bandRow="1"/>
              <a:tblGrid>
                <a:gridCol w="582642"/>
                <a:gridCol w="606889"/>
                <a:gridCol w="606176"/>
                <a:gridCol w="606889"/>
                <a:gridCol w="643973"/>
                <a:gridCol w="669646"/>
                <a:gridCol w="606889"/>
                <a:gridCol w="606176"/>
                <a:gridCol w="606889"/>
                <a:gridCol w="606176"/>
                <a:gridCol w="606889"/>
              </a:tblGrid>
              <a:tr h="63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07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2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88924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обеспечить глубокое понимание смысла текста, осваивать приёмы ролевого чтения;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46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7200" b="1" i="1" dirty="0" smtClean="0">
                <a:solidFill>
                  <a:srgbClr val="7030A0"/>
                </a:solidFill>
              </a:rPr>
              <a:t>Задачи урока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7030A0"/>
                </a:solidFill>
              </a:rPr>
              <a:t>Определить главную мысль сказки.</a:t>
            </a:r>
          </a:p>
          <a:p>
            <a:r>
              <a:rPr lang="ru-RU" sz="4400" b="1" i="1" dirty="0">
                <a:solidFill>
                  <a:srgbClr val="7030A0"/>
                </a:solidFill>
              </a:rPr>
              <a:t>Извлечь из сказки урок мудрости.</a:t>
            </a:r>
          </a:p>
          <a:p>
            <a:r>
              <a:rPr lang="ru-RU" sz="4400" b="1" i="1" dirty="0">
                <a:solidFill>
                  <a:srgbClr val="7030A0"/>
                </a:solidFill>
              </a:rPr>
              <a:t>Понять причину поступков персонажей.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4280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6000" b="1" i="1" dirty="0" smtClean="0">
                <a:solidFill>
                  <a:srgbClr val="7030A0"/>
                </a:solidFill>
              </a:rPr>
              <a:t>Речевая разминка</a:t>
            </a:r>
            <a:endParaRPr lang="en-US" altLang="en-US" sz="6000" b="1" i="1" dirty="0" smtClean="0">
              <a:solidFill>
                <a:srgbClr val="7030A0"/>
              </a:solidFill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7030A0"/>
                </a:solidFill>
              </a:rPr>
              <a:t>Пробегут часы, минутки,</a:t>
            </a:r>
            <a:br>
              <a:rPr lang="ru-RU" sz="4800" b="1" i="1" dirty="0">
                <a:solidFill>
                  <a:srgbClr val="7030A0"/>
                </a:solidFill>
              </a:rPr>
            </a:br>
            <a:r>
              <a:rPr lang="ru-RU" sz="4800" b="1" i="1" dirty="0">
                <a:solidFill>
                  <a:srgbClr val="7030A0"/>
                </a:solidFill>
              </a:rPr>
              <a:t>Соберутся вместе в сутки.</a:t>
            </a:r>
            <a:br>
              <a:rPr lang="ru-RU" sz="4800" b="1" i="1" dirty="0">
                <a:solidFill>
                  <a:srgbClr val="7030A0"/>
                </a:solidFill>
              </a:rPr>
            </a:br>
            <a:r>
              <a:rPr lang="ru-RU" sz="4800" b="1" i="1" dirty="0">
                <a:solidFill>
                  <a:srgbClr val="7030A0"/>
                </a:solidFill>
              </a:rPr>
              <a:t>В них двадцать четыре часа,</a:t>
            </a:r>
            <a:br>
              <a:rPr lang="ru-RU" sz="4800" b="1" i="1" dirty="0">
                <a:solidFill>
                  <a:srgbClr val="7030A0"/>
                </a:solidFill>
              </a:rPr>
            </a:br>
            <a:r>
              <a:rPr lang="ru-RU" sz="4800" b="1" i="1" dirty="0">
                <a:solidFill>
                  <a:srgbClr val="7030A0"/>
                </a:solidFill>
              </a:rPr>
              <a:t>И стрелки творят чудеса</a:t>
            </a:r>
            <a:r>
              <a:rPr lang="ru-RU" sz="4800" dirty="0"/>
              <a:t>.</a:t>
            </a:r>
          </a:p>
          <a:p>
            <a:pPr eaLnBrk="1" hangingPunct="1"/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6744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846" y="3228536"/>
            <a:ext cx="8051250" cy="3224800"/>
          </a:xfrm>
        </p:spPr>
        <p:txBody>
          <a:bodyPr>
            <a:normAutofit/>
          </a:bodyPr>
          <a:lstStyle/>
          <a:p>
            <a:endParaRPr lang="ru-RU" altLang="ru-RU" sz="2400" b="1" i="1" dirty="0" smtClean="0">
              <a:latin typeface="Times New Roman" pitchFamily="18" charset="0"/>
            </a:endParaRPr>
          </a:p>
          <a:p>
            <a:endParaRPr lang="ru-RU" altLang="ru-RU" sz="2400" b="1" i="1" dirty="0">
              <a:latin typeface="Times New Roman" pitchFamily="18" charset="0"/>
            </a:endParaRPr>
          </a:p>
          <a:p>
            <a:endParaRPr lang="ru-RU" altLang="ru-RU" sz="2400" b="1" i="1" dirty="0" smtClean="0">
              <a:latin typeface="Times New Roman" pitchFamily="18" charset="0"/>
            </a:endParaRPr>
          </a:p>
          <a:p>
            <a:endParaRPr lang="ru-RU" altLang="ru-RU" sz="2400" b="1" i="1" dirty="0">
              <a:latin typeface="Times New Roman" pitchFamily="18" charset="0"/>
            </a:endParaRPr>
          </a:p>
          <a:p>
            <a:endParaRPr lang="ru-RU" altLang="ru-RU" sz="2400" b="1" i="1" dirty="0" smtClean="0">
              <a:latin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Он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был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</a:rPr>
              <a:t>весёлым, остроумным и жизнерадостным</a:t>
            </a:r>
            <a:r>
              <a:rPr lang="ru-RU" altLang="ru-RU" sz="2400" b="1" i="1" dirty="0">
                <a:latin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0" y="1214962"/>
            <a:ext cx="69685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1" y="44974"/>
            <a:ext cx="7291387" cy="11699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8304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98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Дополните предложение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1.Так </a:t>
            </a:r>
            <a:r>
              <a:rPr lang="ru-RU" sz="3200" b="1" i="1" dirty="0">
                <a:solidFill>
                  <a:srgbClr val="7030A0"/>
                </a:solidFill>
              </a:rPr>
              <a:t>он </a:t>
            </a:r>
            <a:r>
              <a:rPr lang="ru-RU" sz="3200" b="1" i="1" dirty="0" smtClean="0">
                <a:solidFill>
                  <a:srgbClr val="7030A0"/>
                </a:solidFill>
              </a:rPr>
              <a:t>опаздывал да ___________________, </a:t>
            </a:r>
            <a:r>
              <a:rPr lang="ru-RU" sz="3200" b="1" i="1" dirty="0">
                <a:solidFill>
                  <a:srgbClr val="7030A0"/>
                </a:solidFill>
              </a:rPr>
              <a:t>отставал  да </a:t>
            </a:r>
            <a:r>
              <a:rPr lang="ru-RU" sz="3200" b="1" i="1" dirty="0" smtClean="0">
                <a:solidFill>
                  <a:srgbClr val="7030A0"/>
                </a:solidFill>
              </a:rPr>
              <a:t>________________ и </a:t>
            </a:r>
            <a:r>
              <a:rPr lang="ru-RU" sz="3200" b="1" i="1" dirty="0">
                <a:solidFill>
                  <a:srgbClr val="7030A0"/>
                </a:solidFill>
              </a:rPr>
              <a:t>не тужил.</a:t>
            </a:r>
            <a:endParaRPr lang="ru-RU" sz="3200" i="1" dirty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2.Вышла </a:t>
            </a:r>
            <a:r>
              <a:rPr lang="ru-RU" sz="3200" b="1" i="1" dirty="0">
                <a:solidFill>
                  <a:srgbClr val="7030A0"/>
                </a:solidFill>
              </a:rPr>
              <a:t>тетя _____________ из-за вешалок, __________________ на Петю да как вскрикнет:</a:t>
            </a:r>
            <a:endParaRPr lang="ru-RU" sz="3200" i="1" dirty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3.Взглянул </a:t>
            </a:r>
            <a:r>
              <a:rPr lang="ru-RU" sz="3200" b="1" i="1" dirty="0">
                <a:solidFill>
                  <a:srgbClr val="7030A0"/>
                </a:solidFill>
              </a:rPr>
              <a:t>мальчик в _____________ и чуть не _______________.</a:t>
            </a:r>
            <a:endParaRPr lang="ru-RU" sz="3200" i="1" dirty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4.Отвернулся </a:t>
            </a:r>
            <a:r>
              <a:rPr lang="ru-RU" sz="3200" b="1" i="1" dirty="0">
                <a:solidFill>
                  <a:srgbClr val="7030A0"/>
                </a:solidFill>
              </a:rPr>
              <a:t>______________ Петя и пошел куда ______________ глядят.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3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030" y="1700808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Время, как воробей, упустишь – не поймаешь.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Время дороже золота.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Время - деньги.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Один день год кормит.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Время разум даёт.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Время – лучший лекарь.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Пропущенный час годом не нагонишь.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Собери пословицы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571480"/>
            <a:ext cx="7715304" cy="15716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8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Рефлексия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hello_html_m1da7a06c.pn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" y="1916832"/>
            <a:ext cx="7129462" cy="431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381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 Задачи урока</vt:lpstr>
      <vt:lpstr>Речевая разминка</vt:lpstr>
      <vt:lpstr>Презентация PowerPoint</vt:lpstr>
      <vt:lpstr>Презентация PowerPoint</vt:lpstr>
      <vt:lpstr>Дополните предложение</vt:lpstr>
      <vt:lpstr>Собери пословицы</vt:lpstr>
      <vt:lpstr>Рефлексия</vt:lpstr>
      <vt:lpstr>                       ТЕСТ</vt:lpstr>
      <vt:lpstr>          Прочитай фразу!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Моу-Лопушская  СОШ имени писателя  Н.М. Грибачева</dc:title>
  <dc:creator>Админ</dc:creator>
  <cp:lastModifiedBy>XTreme.ws</cp:lastModifiedBy>
  <cp:revision>58</cp:revision>
  <cp:lastPrinted>2024-02-26T22:18:08Z</cp:lastPrinted>
  <dcterms:modified xsi:type="dcterms:W3CDTF">2024-02-26T22:53:56Z</dcterms:modified>
</cp:coreProperties>
</file>