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029" r:id="rId1"/>
  </p:sldMasterIdLst>
  <p:notesMasterIdLst>
    <p:notesMasterId r:id="rId28"/>
  </p:notesMasterIdLst>
  <p:sldIdLst>
    <p:sldId id="303" r:id="rId2"/>
    <p:sldId id="305" r:id="rId3"/>
    <p:sldId id="304" r:id="rId4"/>
    <p:sldId id="308" r:id="rId5"/>
    <p:sldId id="256" r:id="rId6"/>
    <p:sldId id="302" r:id="rId7"/>
    <p:sldId id="306" r:id="rId8"/>
    <p:sldId id="275" r:id="rId9"/>
    <p:sldId id="274" r:id="rId10"/>
    <p:sldId id="272" r:id="rId11"/>
    <p:sldId id="276" r:id="rId12"/>
    <p:sldId id="278" r:id="rId13"/>
    <p:sldId id="273" r:id="rId14"/>
    <p:sldId id="279" r:id="rId15"/>
    <p:sldId id="280" r:id="rId16"/>
    <p:sldId id="295" r:id="rId17"/>
    <p:sldId id="281" r:id="rId18"/>
    <p:sldId id="298" r:id="rId19"/>
    <p:sldId id="286" r:id="rId20"/>
    <p:sldId id="307" r:id="rId21"/>
    <p:sldId id="284" r:id="rId22"/>
    <p:sldId id="296" r:id="rId23"/>
    <p:sldId id="287" r:id="rId24"/>
    <p:sldId id="297" r:id="rId25"/>
    <p:sldId id="300" r:id="rId26"/>
    <p:sldId id="27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6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viewProps" Target="viewProps.xml" 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 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#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#1">
  <dgm:title val=""/>
  <dgm:desc val=""/>
  <dgm:catLst>
    <dgm:cat type="accent5" pri="11200"/>
  </dgm:catLst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#3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03C43B-CAC6-4BD8-B4DC-0E02789A8853}" type="doc">
      <dgm:prSet loTypeId="urn:microsoft.com/office/officeart/2005/8/layout/vList2#1" loCatId="list" qsTypeId="urn:microsoft.com/office/officeart/2005/8/quickstyle/simple1#1" qsCatId="simple" csTypeId="urn:microsoft.com/office/officeart/2005/8/colors/accent0_1#1" csCatId="mainScheme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ru-RU"/>
        </a:p>
      </dgm:t>
    </dgm:pt>
    <dgm:pt modelId="{9E1FEA6C-8C44-42F2-B939-4A91011145C2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ru-RU" b="1" i="1" dirty="0"/>
            <a:t>Морфологическая путаница</a:t>
          </a:r>
          <a:endParaRPr lang="en-US" dirty="0"/>
        </a:p>
      </dgm:t>
    </dgm:pt>
    <dgm:pt modelId="{933B8512-F898-47FC-AE25-121067DB83BA}" type="parTrans" cxnId="{A1ACD46B-FD64-4448-B4B0-FB0CEB028405}">
      <dgm:prSet/>
      <dgm:spPr/>
      <dgm:t>
        <a:bodyPr/>
        <a:lstStyle/>
        <a:p>
          <a:endParaRPr lang="ru-RU"/>
        </a:p>
      </dgm:t>
    </dgm:pt>
    <dgm:pt modelId="{C8235505-76BE-478E-B739-D8322EE4FA09}" type="sibTrans" cxnId="{A1ACD46B-FD64-4448-B4B0-FB0CEB028405}">
      <dgm:prSet/>
      <dgm:spPr/>
      <dgm:t>
        <a:bodyPr/>
        <a:lstStyle/>
        <a:p>
          <a:endParaRPr lang="ru-RU"/>
        </a:p>
      </dgm:t>
    </dgm:pt>
    <dgm:pt modelId="{2311BB5C-1409-45C1-9C1A-150953845654}" type="pres">
      <dgm:prSet presAssocID="{D903C43B-CAC6-4BD8-B4DC-0E02789A8853}" presName="linear" presStyleCnt="0">
        <dgm:presLayoutVars>
          <dgm:animLvl val="lvl"/>
          <dgm:resizeHandles val="exact"/>
        </dgm:presLayoutVars>
      </dgm:prSet>
      <dgm:spPr/>
    </dgm:pt>
    <dgm:pt modelId="{F2D115B8-6B9B-4929-82DD-CAF0D7F4C60F}" type="pres">
      <dgm:prSet presAssocID="{9E1FEA6C-8C44-42F2-B939-4A91011145C2}" presName="parentText" presStyleLbl="node1" presStyleIdx="0" presStyleCnt="1" custLinFactNeighborX="-857" custLinFactNeighborY="-8833">
        <dgm:presLayoutVars>
          <dgm:chMax val="0"/>
          <dgm:bulletEnabled val="1"/>
        </dgm:presLayoutVars>
      </dgm:prSet>
      <dgm:spPr/>
    </dgm:pt>
  </dgm:ptLst>
  <dgm:cxnLst>
    <dgm:cxn modelId="{BD39FD3F-F8BD-426C-807B-12ED580A853D}" type="presOf" srcId="{9E1FEA6C-8C44-42F2-B939-4A91011145C2}" destId="{F2D115B8-6B9B-4929-82DD-CAF0D7F4C60F}" srcOrd="0" destOrd="0" presId="urn:microsoft.com/office/officeart/2005/8/layout/vList2#1"/>
    <dgm:cxn modelId="{A1ACD46B-FD64-4448-B4B0-FB0CEB028405}" srcId="{D903C43B-CAC6-4BD8-B4DC-0E02789A8853}" destId="{9E1FEA6C-8C44-42F2-B939-4A91011145C2}" srcOrd="0" destOrd="0" parTransId="{933B8512-F898-47FC-AE25-121067DB83BA}" sibTransId="{C8235505-76BE-478E-B739-D8322EE4FA09}"/>
    <dgm:cxn modelId="{5975D9B2-6D6D-400E-9F6B-26E8A3B6B6E9}" type="presOf" srcId="{D903C43B-CAC6-4BD8-B4DC-0E02789A8853}" destId="{2311BB5C-1409-45C1-9C1A-150953845654}" srcOrd="0" destOrd="0" presId="urn:microsoft.com/office/officeart/2005/8/layout/vList2#1"/>
    <dgm:cxn modelId="{E2AA6D5B-3A17-4A90-9EC6-A2E693D5CFAA}" type="presParOf" srcId="{2311BB5C-1409-45C1-9C1A-150953845654}" destId="{F2D115B8-6B9B-4929-82DD-CAF0D7F4C60F}" srcOrd="0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985099-317A-48EC-B55F-43B7D02FEE44}" type="doc">
      <dgm:prSet loTypeId="urn:microsoft.com/office/officeart/2005/8/layout/pyramid2#1" loCatId="pyramid" qsTypeId="urn:microsoft.com/office/officeart/2005/8/quickstyle/simple3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E7B7337F-FA8F-455C-BBB5-81E4ACD1633C}">
      <dgm:prSet/>
      <dgm:spPr/>
      <dgm:t>
        <a:bodyPr/>
        <a:lstStyle/>
        <a:p>
          <a:pPr rtl="0"/>
          <a:r>
            <a:rPr lang="ru-RU" b="1" i="1"/>
            <a:t>ИЗ-ПОД</a:t>
          </a:r>
          <a:endParaRPr lang="en-US"/>
        </a:p>
      </dgm:t>
    </dgm:pt>
    <dgm:pt modelId="{1CBC14B6-488A-44BD-8505-9F2034B050A5}" type="parTrans" cxnId="{C4AF2821-42C9-4064-80FD-AF293DF9973C}">
      <dgm:prSet/>
      <dgm:spPr/>
      <dgm:t>
        <a:bodyPr/>
        <a:lstStyle/>
        <a:p>
          <a:endParaRPr lang="ru-RU"/>
        </a:p>
      </dgm:t>
    </dgm:pt>
    <dgm:pt modelId="{6DE44071-0D24-4E23-895D-3D8503073AF2}" type="sibTrans" cxnId="{C4AF2821-42C9-4064-80FD-AF293DF9973C}">
      <dgm:prSet/>
      <dgm:spPr/>
      <dgm:t>
        <a:bodyPr/>
        <a:lstStyle/>
        <a:p>
          <a:endParaRPr lang="ru-RU"/>
        </a:p>
      </dgm:t>
    </dgm:pt>
    <dgm:pt modelId="{3B864467-4834-49AF-A384-5978D2A29971}">
      <dgm:prSet/>
      <dgm:spPr/>
      <dgm:t>
        <a:bodyPr/>
        <a:lstStyle/>
        <a:p>
          <a:pPr rtl="0"/>
          <a:r>
            <a:rPr lang="ru-RU" b="1" i="1" dirty="0"/>
            <a:t>И, ЕСЛИ, ЗА, НА, НО, КОГДА,</a:t>
          </a:r>
          <a:endParaRPr lang="en-US" dirty="0"/>
        </a:p>
      </dgm:t>
    </dgm:pt>
    <dgm:pt modelId="{DD2F92E3-C65B-4B3C-94BD-3DE052F05BE5}" type="parTrans" cxnId="{61B823B1-1FA6-4763-9025-BABE24CAE26D}">
      <dgm:prSet/>
      <dgm:spPr/>
      <dgm:t>
        <a:bodyPr/>
        <a:lstStyle/>
        <a:p>
          <a:endParaRPr lang="ru-RU"/>
        </a:p>
      </dgm:t>
    </dgm:pt>
    <dgm:pt modelId="{92693BC4-FBDD-4453-A542-52921A69FDFF}" type="sibTrans" cxnId="{61B823B1-1FA6-4763-9025-BABE24CAE26D}">
      <dgm:prSet/>
      <dgm:spPr/>
      <dgm:t>
        <a:bodyPr/>
        <a:lstStyle/>
        <a:p>
          <a:endParaRPr lang="ru-RU"/>
        </a:p>
      </dgm:t>
    </dgm:pt>
    <dgm:pt modelId="{513D9C2F-BE17-4F6C-AF11-058B9D079C90}">
      <dgm:prSet/>
      <dgm:spPr/>
      <dgm:t>
        <a:bodyPr/>
        <a:lstStyle/>
        <a:p>
          <a:pPr rtl="0"/>
          <a:r>
            <a:rPr lang="ru-RU" b="1" i="1" dirty="0"/>
            <a:t>В ТЕЧЕНИЕ, ПОТОМУ ЧТО, ИЗ-ЗА</a:t>
          </a:r>
          <a:endParaRPr lang="en-US" dirty="0"/>
        </a:p>
      </dgm:t>
    </dgm:pt>
    <dgm:pt modelId="{DFF851BC-C86D-4104-8E42-52E19EBF0605}" type="parTrans" cxnId="{7482A472-AC34-4E3C-9E93-7FEF90E2DA53}">
      <dgm:prSet/>
      <dgm:spPr/>
      <dgm:t>
        <a:bodyPr/>
        <a:lstStyle/>
        <a:p>
          <a:endParaRPr lang="ru-RU"/>
        </a:p>
      </dgm:t>
    </dgm:pt>
    <dgm:pt modelId="{B6544A13-6D32-4205-A4E7-14FCFFD9151E}" type="sibTrans" cxnId="{7482A472-AC34-4E3C-9E93-7FEF90E2DA53}">
      <dgm:prSet/>
      <dgm:spPr/>
      <dgm:t>
        <a:bodyPr/>
        <a:lstStyle/>
        <a:p>
          <a:endParaRPr lang="ru-RU"/>
        </a:p>
      </dgm:t>
    </dgm:pt>
    <dgm:pt modelId="{FA75FB8A-E79B-44C2-B19C-19158462D671}" type="pres">
      <dgm:prSet presAssocID="{04985099-317A-48EC-B55F-43B7D02FEE44}" presName="compositeShape" presStyleCnt="0">
        <dgm:presLayoutVars>
          <dgm:dir/>
          <dgm:resizeHandles/>
        </dgm:presLayoutVars>
      </dgm:prSet>
      <dgm:spPr/>
    </dgm:pt>
    <dgm:pt modelId="{8BC526A3-3E69-4594-B18A-B70237FD1306}" type="pres">
      <dgm:prSet presAssocID="{04985099-317A-48EC-B55F-43B7D02FEE44}" presName="pyramid" presStyleLbl="nod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BDFCE47-3670-4D0F-9F49-F08D294C8EBD}" type="pres">
      <dgm:prSet presAssocID="{04985099-317A-48EC-B55F-43B7D02FEE44}" presName="theList" presStyleCnt="0"/>
      <dgm:spPr/>
    </dgm:pt>
    <dgm:pt modelId="{1E4D29E0-7512-4E51-94A6-9EEBC66E6F75}" type="pres">
      <dgm:prSet presAssocID="{E7B7337F-FA8F-455C-BBB5-81E4ACD1633C}" presName="aNode" presStyleLbl="fgAcc1" presStyleIdx="0" presStyleCnt="3">
        <dgm:presLayoutVars>
          <dgm:bulletEnabled val="1"/>
        </dgm:presLayoutVars>
      </dgm:prSet>
      <dgm:spPr/>
    </dgm:pt>
    <dgm:pt modelId="{13A081E8-DDB5-4BC1-BCF8-A5CA40DDA587}" type="pres">
      <dgm:prSet presAssocID="{E7B7337F-FA8F-455C-BBB5-81E4ACD1633C}" presName="aSpace" presStyleCnt="0"/>
      <dgm:spPr/>
    </dgm:pt>
    <dgm:pt modelId="{1C3BC55D-E00A-4290-BE59-4AB4E5B6E6D1}" type="pres">
      <dgm:prSet presAssocID="{3B864467-4834-49AF-A384-5978D2A29971}" presName="aNode" presStyleLbl="fgAcc1" presStyleIdx="1" presStyleCnt="3">
        <dgm:presLayoutVars>
          <dgm:bulletEnabled val="1"/>
        </dgm:presLayoutVars>
      </dgm:prSet>
      <dgm:spPr/>
    </dgm:pt>
    <dgm:pt modelId="{0FE1A5DD-DF95-4B16-9EB4-7568A455F666}" type="pres">
      <dgm:prSet presAssocID="{3B864467-4834-49AF-A384-5978D2A29971}" presName="aSpace" presStyleCnt="0"/>
      <dgm:spPr/>
    </dgm:pt>
    <dgm:pt modelId="{C4F1F9FC-F6C6-4A14-A9B8-AB5DCA0854F0}" type="pres">
      <dgm:prSet presAssocID="{513D9C2F-BE17-4F6C-AF11-058B9D079C90}" presName="aNode" presStyleLbl="fgAcc1" presStyleIdx="2" presStyleCnt="3">
        <dgm:presLayoutVars>
          <dgm:bulletEnabled val="1"/>
        </dgm:presLayoutVars>
      </dgm:prSet>
      <dgm:spPr/>
    </dgm:pt>
    <dgm:pt modelId="{481CBE1B-84AD-46F1-92F2-EE1B8236A537}" type="pres">
      <dgm:prSet presAssocID="{513D9C2F-BE17-4F6C-AF11-058B9D079C90}" presName="aSpace" presStyleCnt="0"/>
      <dgm:spPr/>
    </dgm:pt>
  </dgm:ptLst>
  <dgm:cxnLst>
    <dgm:cxn modelId="{C4AF2821-42C9-4064-80FD-AF293DF9973C}" srcId="{04985099-317A-48EC-B55F-43B7D02FEE44}" destId="{E7B7337F-FA8F-455C-BBB5-81E4ACD1633C}" srcOrd="0" destOrd="0" parTransId="{1CBC14B6-488A-44BD-8505-9F2034B050A5}" sibTransId="{6DE44071-0D24-4E23-895D-3D8503073AF2}"/>
    <dgm:cxn modelId="{4F86F32E-4575-4166-B5B9-E972B1518EAA}" type="presOf" srcId="{E7B7337F-FA8F-455C-BBB5-81E4ACD1633C}" destId="{1E4D29E0-7512-4E51-94A6-9EEBC66E6F75}" srcOrd="0" destOrd="0" presId="urn:microsoft.com/office/officeart/2005/8/layout/pyramid2#1"/>
    <dgm:cxn modelId="{7482A472-AC34-4E3C-9E93-7FEF90E2DA53}" srcId="{04985099-317A-48EC-B55F-43B7D02FEE44}" destId="{513D9C2F-BE17-4F6C-AF11-058B9D079C90}" srcOrd="2" destOrd="0" parTransId="{DFF851BC-C86D-4104-8E42-52E19EBF0605}" sibTransId="{B6544A13-6D32-4205-A4E7-14FCFFD9151E}"/>
    <dgm:cxn modelId="{8167FA72-888F-4D8F-893D-1D942C68C894}" type="presOf" srcId="{3B864467-4834-49AF-A384-5978D2A29971}" destId="{1C3BC55D-E00A-4290-BE59-4AB4E5B6E6D1}" srcOrd="0" destOrd="0" presId="urn:microsoft.com/office/officeart/2005/8/layout/pyramid2#1"/>
    <dgm:cxn modelId="{3E542975-E09E-4425-A127-9119CDF63E3B}" type="presOf" srcId="{04985099-317A-48EC-B55F-43B7D02FEE44}" destId="{FA75FB8A-E79B-44C2-B19C-19158462D671}" srcOrd="0" destOrd="0" presId="urn:microsoft.com/office/officeart/2005/8/layout/pyramid2#1"/>
    <dgm:cxn modelId="{CC8B3A5A-874A-4092-A142-234E84923042}" type="presOf" srcId="{513D9C2F-BE17-4F6C-AF11-058B9D079C90}" destId="{C4F1F9FC-F6C6-4A14-A9B8-AB5DCA0854F0}" srcOrd="0" destOrd="0" presId="urn:microsoft.com/office/officeart/2005/8/layout/pyramid2#1"/>
    <dgm:cxn modelId="{61B823B1-1FA6-4763-9025-BABE24CAE26D}" srcId="{04985099-317A-48EC-B55F-43B7D02FEE44}" destId="{3B864467-4834-49AF-A384-5978D2A29971}" srcOrd="1" destOrd="0" parTransId="{DD2F92E3-C65B-4B3C-94BD-3DE052F05BE5}" sibTransId="{92693BC4-FBDD-4453-A542-52921A69FDFF}"/>
    <dgm:cxn modelId="{F1C0F956-751C-42AB-83F1-16414CBD11E8}" type="presParOf" srcId="{FA75FB8A-E79B-44C2-B19C-19158462D671}" destId="{8BC526A3-3E69-4594-B18A-B70237FD1306}" srcOrd="0" destOrd="0" presId="urn:microsoft.com/office/officeart/2005/8/layout/pyramid2#1"/>
    <dgm:cxn modelId="{EB697E19-BC8C-4B2B-BEB1-D92770CF9D7B}" type="presParOf" srcId="{FA75FB8A-E79B-44C2-B19C-19158462D671}" destId="{9BDFCE47-3670-4D0F-9F49-F08D294C8EBD}" srcOrd="1" destOrd="0" presId="urn:microsoft.com/office/officeart/2005/8/layout/pyramid2#1"/>
    <dgm:cxn modelId="{45147A69-801D-47AE-A051-E0D21B635DDC}" type="presParOf" srcId="{9BDFCE47-3670-4D0F-9F49-F08D294C8EBD}" destId="{1E4D29E0-7512-4E51-94A6-9EEBC66E6F75}" srcOrd="0" destOrd="0" presId="urn:microsoft.com/office/officeart/2005/8/layout/pyramid2#1"/>
    <dgm:cxn modelId="{E6400436-7A57-4615-B559-3B20E362F36B}" type="presParOf" srcId="{9BDFCE47-3670-4D0F-9F49-F08D294C8EBD}" destId="{13A081E8-DDB5-4BC1-BCF8-A5CA40DDA587}" srcOrd="1" destOrd="0" presId="urn:microsoft.com/office/officeart/2005/8/layout/pyramid2#1"/>
    <dgm:cxn modelId="{9CD6BE91-CC10-4534-A2A4-B618A26F437B}" type="presParOf" srcId="{9BDFCE47-3670-4D0F-9F49-F08D294C8EBD}" destId="{1C3BC55D-E00A-4290-BE59-4AB4E5B6E6D1}" srcOrd="2" destOrd="0" presId="urn:microsoft.com/office/officeart/2005/8/layout/pyramid2#1"/>
    <dgm:cxn modelId="{7DD43837-06B2-440D-B026-BF925149E4F2}" type="presParOf" srcId="{9BDFCE47-3670-4D0F-9F49-F08D294C8EBD}" destId="{0FE1A5DD-DF95-4B16-9EB4-7568A455F666}" srcOrd="3" destOrd="0" presId="urn:microsoft.com/office/officeart/2005/8/layout/pyramid2#1"/>
    <dgm:cxn modelId="{851BBAD3-3831-43C8-B964-90F710937A48}" type="presParOf" srcId="{9BDFCE47-3670-4D0F-9F49-F08D294C8EBD}" destId="{C4F1F9FC-F6C6-4A14-A9B8-AB5DCA0854F0}" srcOrd="4" destOrd="0" presId="urn:microsoft.com/office/officeart/2005/8/layout/pyramid2#1"/>
    <dgm:cxn modelId="{C745B901-84B0-4E12-8DE6-997A7D9ECFD2}" type="presParOf" srcId="{9BDFCE47-3670-4D0F-9F49-F08D294C8EBD}" destId="{481CBE1B-84AD-46F1-92F2-EE1B8236A537}" srcOrd="5" destOrd="0" presId="urn:microsoft.com/office/officeart/2005/8/layout/pyramid2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E307B8-B955-4C24-BCC4-869B78D1D9C9}" type="doc">
      <dgm:prSet loTypeId="urn:microsoft.com/office/officeart/2005/8/layout/vList2#2" loCatId="list" qsTypeId="urn:microsoft.com/office/officeart/2005/8/quickstyle/simple3#2" qsCatId="simple" csTypeId="urn:microsoft.com/office/officeart/2005/8/colors/accent5_2#1" csCatId="accent5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ru-RU"/>
        </a:p>
      </dgm:t>
    </dgm:pt>
    <dgm:pt modelId="{E8AC50C4-5C29-47D1-BF92-1DE8E84D5C99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ru-RU" b="1"/>
            <a:t>С</a:t>
          </a:r>
          <a:endParaRPr lang="en-US"/>
        </a:p>
      </dgm:t>
    </dgm:pt>
    <dgm:pt modelId="{976D8B8E-7F03-4A01-B687-D425184343C6}" type="parTrans" cxnId="{F457AA6D-8342-49F4-9C8C-AE93E6C31FD9}">
      <dgm:prSet/>
      <dgm:spPr/>
      <dgm:t>
        <a:bodyPr/>
        <a:lstStyle/>
        <a:p>
          <a:endParaRPr lang="ru-RU"/>
        </a:p>
      </dgm:t>
    </dgm:pt>
    <dgm:pt modelId="{7F37B95C-2C90-40D4-B364-B6D7F2DB4209}" type="sibTrans" cxnId="{F457AA6D-8342-49F4-9C8C-AE93E6C31FD9}">
      <dgm:prSet/>
      <dgm:spPr/>
      <dgm:t>
        <a:bodyPr/>
        <a:lstStyle/>
        <a:p>
          <a:endParaRPr lang="ru-RU"/>
        </a:p>
      </dgm:t>
    </dgm:pt>
    <dgm:pt modelId="{069E48DF-22C1-4D80-9EF2-ADC8FBC11FD2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ru-RU" b="1" i="1"/>
            <a:t>О</a:t>
          </a:r>
          <a:endParaRPr lang="en-US"/>
        </a:p>
      </dgm:t>
    </dgm:pt>
    <dgm:pt modelId="{0D5DE03C-5AA2-41F6-8714-783CDEA50FD2}" type="parTrans" cxnId="{EBDB1D60-A62A-429F-86E7-6D4348DEC25D}">
      <dgm:prSet/>
      <dgm:spPr/>
      <dgm:t>
        <a:bodyPr/>
        <a:lstStyle/>
        <a:p>
          <a:endParaRPr lang="ru-RU"/>
        </a:p>
      </dgm:t>
    </dgm:pt>
    <dgm:pt modelId="{045BF3A7-F4CC-41B4-A147-A6124AECDA26}" type="sibTrans" cxnId="{EBDB1D60-A62A-429F-86E7-6D4348DEC25D}">
      <dgm:prSet/>
      <dgm:spPr/>
      <dgm:t>
        <a:bodyPr/>
        <a:lstStyle/>
        <a:p>
          <a:endParaRPr lang="ru-RU"/>
        </a:p>
      </dgm:t>
    </dgm:pt>
    <dgm:pt modelId="{9B618857-F1C9-4C10-A572-EE6AED701547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ru-RU" b="1" i="1"/>
            <a:t>Ю</a:t>
          </a:r>
          <a:endParaRPr lang="en-US"/>
        </a:p>
      </dgm:t>
    </dgm:pt>
    <dgm:pt modelId="{B8333642-038C-4790-AAE8-171CBD6D5BDE}" type="parTrans" cxnId="{D9607172-1876-4133-A050-6E5524DEAA7A}">
      <dgm:prSet/>
      <dgm:spPr/>
      <dgm:t>
        <a:bodyPr/>
        <a:lstStyle/>
        <a:p>
          <a:endParaRPr lang="ru-RU"/>
        </a:p>
      </dgm:t>
    </dgm:pt>
    <dgm:pt modelId="{ACEA2F2A-12B8-48B1-9477-AF1262AC13E4}" type="sibTrans" cxnId="{D9607172-1876-4133-A050-6E5524DEAA7A}">
      <dgm:prSet/>
      <dgm:spPr/>
      <dgm:t>
        <a:bodyPr/>
        <a:lstStyle/>
        <a:p>
          <a:endParaRPr lang="ru-RU"/>
        </a:p>
      </dgm:t>
    </dgm:pt>
    <dgm:pt modelId="{8D880399-7304-4986-A26D-8F09F2ACD5E7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ru-RU" b="1"/>
            <a:t>З</a:t>
          </a:r>
          <a:endParaRPr lang="en-US"/>
        </a:p>
      </dgm:t>
    </dgm:pt>
    <dgm:pt modelId="{ED0B7F72-E4C5-487A-A2C0-424073D9292F}" type="parTrans" cxnId="{8560935D-B677-4B7C-8AE0-BCE309527B73}">
      <dgm:prSet/>
      <dgm:spPr/>
      <dgm:t>
        <a:bodyPr/>
        <a:lstStyle/>
        <a:p>
          <a:endParaRPr lang="ru-RU"/>
        </a:p>
      </dgm:t>
    </dgm:pt>
    <dgm:pt modelId="{6E42BEF0-C571-49EC-AE2D-518D8C5AAF1D}" type="sibTrans" cxnId="{8560935D-B677-4B7C-8AE0-BCE309527B73}">
      <dgm:prSet/>
      <dgm:spPr/>
      <dgm:t>
        <a:bodyPr/>
        <a:lstStyle/>
        <a:p>
          <a:endParaRPr lang="ru-RU"/>
        </a:p>
      </dgm:t>
    </dgm:pt>
    <dgm:pt modelId="{037E534A-8BC0-4A95-8E50-57D08D757E6C}" type="pres">
      <dgm:prSet presAssocID="{ECE307B8-B955-4C24-BCC4-869B78D1D9C9}" presName="linear" presStyleCnt="0">
        <dgm:presLayoutVars>
          <dgm:animLvl val="lvl"/>
          <dgm:resizeHandles val="exact"/>
        </dgm:presLayoutVars>
      </dgm:prSet>
      <dgm:spPr/>
    </dgm:pt>
    <dgm:pt modelId="{5C3252D9-C125-4EE0-8051-B244F226F59C}" type="pres">
      <dgm:prSet presAssocID="{E8AC50C4-5C29-47D1-BF92-1DE8E84D5C9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22B3F1A-6D3D-4C88-A039-ABACC54612CF}" type="pres">
      <dgm:prSet presAssocID="{7F37B95C-2C90-40D4-B364-B6D7F2DB4209}" presName="spacer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9B325C1-825A-4769-BAEF-3FBF941CAC57}" type="pres">
      <dgm:prSet presAssocID="{069E48DF-22C1-4D80-9EF2-ADC8FBC11FD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11470D5-DD4F-424E-9A79-11FDB95CED28}" type="pres">
      <dgm:prSet presAssocID="{045BF3A7-F4CC-41B4-A147-A6124AECDA26}" presName="spacer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4803D6BA-44F8-47E4-BDB8-CA1C35BD0955}" type="pres">
      <dgm:prSet presAssocID="{9B618857-F1C9-4C10-A572-EE6AED70154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A57BE38-1EE9-41F2-84ED-28AF968BB417}" type="pres">
      <dgm:prSet presAssocID="{ACEA2F2A-12B8-48B1-9477-AF1262AC13E4}" presName="spacer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A144A45A-52F4-44F1-BC3D-E92CFCC3E0E6}" type="pres">
      <dgm:prSet presAssocID="{8D880399-7304-4986-A26D-8F09F2ACD5E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560935D-B677-4B7C-8AE0-BCE309527B73}" srcId="{ECE307B8-B955-4C24-BCC4-869B78D1D9C9}" destId="{8D880399-7304-4986-A26D-8F09F2ACD5E7}" srcOrd="3" destOrd="0" parTransId="{ED0B7F72-E4C5-487A-A2C0-424073D9292F}" sibTransId="{6E42BEF0-C571-49EC-AE2D-518D8C5AAF1D}"/>
    <dgm:cxn modelId="{EBDB1D60-A62A-429F-86E7-6D4348DEC25D}" srcId="{ECE307B8-B955-4C24-BCC4-869B78D1D9C9}" destId="{069E48DF-22C1-4D80-9EF2-ADC8FBC11FD2}" srcOrd="1" destOrd="0" parTransId="{0D5DE03C-5AA2-41F6-8714-783CDEA50FD2}" sibTransId="{045BF3A7-F4CC-41B4-A147-A6124AECDA26}"/>
    <dgm:cxn modelId="{F457AA6D-8342-49F4-9C8C-AE93E6C31FD9}" srcId="{ECE307B8-B955-4C24-BCC4-869B78D1D9C9}" destId="{E8AC50C4-5C29-47D1-BF92-1DE8E84D5C99}" srcOrd="0" destOrd="0" parTransId="{976D8B8E-7F03-4A01-B687-D425184343C6}" sibTransId="{7F37B95C-2C90-40D4-B364-B6D7F2DB4209}"/>
    <dgm:cxn modelId="{D9607172-1876-4133-A050-6E5524DEAA7A}" srcId="{ECE307B8-B955-4C24-BCC4-869B78D1D9C9}" destId="{9B618857-F1C9-4C10-A572-EE6AED701547}" srcOrd="2" destOrd="0" parTransId="{B8333642-038C-4790-AAE8-171CBD6D5BDE}" sibTransId="{ACEA2F2A-12B8-48B1-9477-AF1262AC13E4}"/>
    <dgm:cxn modelId="{24BFF479-3CA2-4E96-A09E-E66BBDEC1C8F}" type="presOf" srcId="{E8AC50C4-5C29-47D1-BF92-1DE8E84D5C99}" destId="{5C3252D9-C125-4EE0-8051-B244F226F59C}" srcOrd="0" destOrd="0" presId="urn:microsoft.com/office/officeart/2005/8/layout/vList2#2"/>
    <dgm:cxn modelId="{1D2E0F89-1F2F-4731-818F-B3B2CB110463}" type="presOf" srcId="{069E48DF-22C1-4D80-9EF2-ADC8FBC11FD2}" destId="{29B325C1-825A-4769-BAEF-3FBF941CAC57}" srcOrd="0" destOrd="0" presId="urn:microsoft.com/office/officeart/2005/8/layout/vList2#2"/>
    <dgm:cxn modelId="{7821CB97-90D6-489D-8253-83CEDCFD68B0}" type="presOf" srcId="{8D880399-7304-4986-A26D-8F09F2ACD5E7}" destId="{A144A45A-52F4-44F1-BC3D-E92CFCC3E0E6}" srcOrd="0" destOrd="0" presId="urn:microsoft.com/office/officeart/2005/8/layout/vList2#2"/>
    <dgm:cxn modelId="{32AA78C4-52AD-437C-BF52-F4769D0DE98A}" type="presOf" srcId="{9B618857-F1C9-4C10-A572-EE6AED701547}" destId="{4803D6BA-44F8-47E4-BDB8-CA1C35BD0955}" srcOrd="0" destOrd="0" presId="urn:microsoft.com/office/officeart/2005/8/layout/vList2#2"/>
    <dgm:cxn modelId="{AFB6EBF0-1AD6-41BC-8CC1-EA61B51D3297}" type="presOf" srcId="{ECE307B8-B955-4C24-BCC4-869B78D1D9C9}" destId="{037E534A-8BC0-4A95-8E50-57D08D757E6C}" srcOrd="0" destOrd="0" presId="urn:microsoft.com/office/officeart/2005/8/layout/vList2#2"/>
    <dgm:cxn modelId="{D19B72AA-78AC-4475-AE56-C1D93C204A9D}" type="presParOf" srcId="{037E534A-8BC0-4A95-8E50-57D08D757E6C}" destId="{5C3252D9-C125-4EE0-8051-B244F226F59C}" srcOrd="0" destOrd="0" presId="urn:microsoft.com/office/officeart/2005/8/layout/vList2#2"/>
    <dgm:cxn modelId="{B7014292-4530-4001-8E7D-CB4BE6A218AE}" type="presParOf" srcId="{037E534A-8BC0-4A95-8E50-57D08D757E6C}" destId="{722B3F1A-6D3D-4C88-A039-ABACC54612CF}" srcOrd="1" destOrd="0" presId="urn:microsoft.com/office/officeart/2005/8/layout/vList2#2"/>
    <dgm:cxn modelId="{2E2296A3-FEE5-4D3B-8022-12F5A4496749}" type="presParOf" srcId="{037E534A-8BC0-4A95-8E50-57D08D757E6C}" destId="{29B325C1-825A-4769-BAEF-3FBF941CAC57}" srcOrd="2" destOrd="0" presId="urn:microsoft.com/office/officeart/2005/8/layout/vList2#2"/>
    <dgm:cxn modelId="{A4C7FAAC-A7CF-435A-B556-E6D3D3CC0583}" type="presParOf" srcId="{037E534A-8BC0-4A95-8E50-57D08D757E6C}" destId="{111470D5-DD4F-424E-9A79-11FDB95CED28}" srcOrd="3" destOrd="0" presId="urn:microsoft.com/office/officeart/2005/8/layout/vList2#2"/>
    <dgm:cxn modelId="{C3996760-4AD9-44F6-8EB1-70155F6974C3}" type="presParOf" srcId="{037E534A-8BC0-4A95-8E50-57D08D757E6C}" destId="{4803D6BA-44F8-47E4-BDB8-CA1C35BD0955}" srcOrd="4" destOrd="0" presId="urn:microsoft.com/office/officeart/2005/8/layout/vList2#2"/>
    <dgm:cxn modelId="{7E57375A-E433-4321-89D5-9F4CC5E3D282}" type="presParOf" srcId="{037E534A-8BC0-4A95-8E50-57D08D757E6C}" destId="{4A57BE38-1EE9-41F2-84ED-28AF968BB417}" srcOrd="5" destOrd="0" presId="urn:microsoft.com/office/officeart/2005/8/layout/vList2#2"/>
    <dgm:cxn modelId="{CEF03F37-DFD7-43BC-B21C-1D242146676D}" type="presParOf" srcId="{037E534A-8BC0-4A95-8E50-57D08D757E6C}" destId="{A144A45A-52F4-44F1-BC3D-E92CFCC3E0E6}" srcOrd="6" destOrd="0" presId="urn:microsoft.com/office/officeart/2005/8/layout/vList2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E1693D-07D7-4CEE-8CFC-45D6DEDA2AFB}" type="doc">
      <dgm:prSet loTypeId="urn:microsoft.com/office/officeart/2005/8/layout/vList2#3" loCatId="list" qsTypeId="urn:microsoft.com/office/officeart/2005/8/quickstyle/simple3#3" qsCatId="simple" csTypeId="urn:microsoft.com/office/officeart/2005/8/colors/accent0_1#3" csCatId="mainScheme" phldr="1"/>
      <dgm:spPr/>
      <dgm:t>
        <a:bodyPr/>
        <a:lstStyle/>
        <a:p>
          <a:endParaRPr lang="ru-RU"/>
        </a:p>
      </dgm:t>
    </dgm:pt>
    <dgm:pt modelId="{DA15EE64-8F00-427F-BEE6-CC97B3BB1D57}">
      <dgm:prSet custT="1"/>
      <dgm:spPr/>
      <dgm:t>
        <a:bodyPr/>
        <a:lstStyle/>
        <a:p>
          <a:pPr algn="ctr" rtl="0"/>
          <a:r>
            <a:rPr lang="ru-RU" sz="4400" b="1"/>
            <a:t>Подчинительные союзы</a:t>
          </a:r>
          <a:endParaRPr lang="en-US" sz="4400"/>
        </a:p>
      </dgm:t>
    </dgm:pt>
    <dgm:pt modelId="{662EE715-9DD6-4A20-8EAF-8E9DBEC2F035}" type="parTrans" cxnId="{D4AA7817-C79B-4286-BBA0-FB7A32284A2D}">
      <dgm:prSet/>
      <dgm:spPr/>
      <dgm:t>
        <a:bodyPr/>
        <a:lstStyle/>
        <a:p>
          <a:endParaRPr lang="ru-RU"/>
        </a:p>
      </dgm:t>
    </dgm:pt>
    <dgm:pt modelId="{ED95D815-8775-4FEB-AD53-37CC1665FBD6}" type="sibTrans" cxnId="{D4AA7817-C79B-4286-BBA0-FB7A32284A2D}">
      <dgm:prSet/>
      <dgm:spPr/>
      <dgm:t>
        <a:bodyPr/>
        <a:lstStyle/>
        <a:p>
          <a:endParaRPr lang="ru-RU"/>
        </a:p>
      </dgm:t>
    </dgm:pt>
    <dgm:pt modelId="{CC9F3EA0-11BE-4611-8E2F-C4C6DB1CF0B8}" type="pres">
      <dgm:prSet presAssocID="{28E1693D-07D7-4CEE-8CFC-45D6DEDA2AFB}" presName="linear" presStyleCnt="0">
        <dgm:presLayoutVars>
          <dgm:animLvl val="lvl"/>
          <dgm:resizeHandles val="exact"/>
        </dgm:presLayoutVars>
      </dgm:prSet>
      <dgm:spPr/>
    </dgm:pt>
    <dgm:pt modelId="{C8981662-437F-4D8F-AC15-90AB65773359}" type="pres">
      <dgm:prSet presAssocID="{DA15EE64-8F00-427F-BEE6-CC97B3BB1D57}" presName="parentText" presStyleLbl="node1" presStyleIdx="0" presStyleCnt="1" custScaleY="101589">
        <dgm:presLayoutVars>
          <dgm:chMax val="0"/>
          <dgm:bulletEnabled val="1"/>
        </dgm:presLayoutVars>
      </dgm:prSet>
      <dgm:spPr/>
    </dgm:pt>
  </dgm:ptLst>
  <dgm:cxnLst>
    <dgm:cxn modelId="{937B1116-FBEF-4F4B-A01B-847EA6AAD992}" type="presOf" srcId="{DA15EE64-8F00-427F-BEE6-CC97B3BB1D57}" destId="{C8981662-437F-4D8F-AC15-90AB65773359}" srcOrd="0" destOrd="0" presId="urn:microsoft.com/office/officeart/2005/8/layout/vList2#3"/>
    <dgm:cxn modelId="{D4AA7817-C79B-4286-BBA0-FB7A32284A2D}" srcId="{28E1693D-07D7-4CEE-8CFC-45D6DEDA2AFB}" destId="{DA15EE64-8F00-427F-BEE6-CC97B3BB1D57}" srcOrd="0" destOrd="0" parTransId="{662EE715-9DD6-4A20-8EAF-8E9DBEC2F035}" sibTransId="{ED95D815-8775-4FEB-AD53-37CC1665FBD6}"/>
    <dgm:cxn modelId="{B1E1CFC3-B30D-449B-8795-A307E3415A6A}" type="presOf" srcId="{28E1693D-07D7-4CEE-8CFC-45D6DEDA2AFB}" destId="{CC9F3EA0-11BE-4611-8E2F-C4C6DB1CF0B8}" srcOrd="0" destOrd="0" presId="urn:microsoft.com/office/officeart/2005/8/layout/vList2#3"/>
    <dgm:cxn modelId="{357E12E4-C1C8-42EA-B58F-424A7AA9DA49}" type="presParOf" srcId="{CC9F3EA0-11BE-4611-8E2F-C4C6DB1CF0B8}" destId="{C8981662-437F-4D8F-AC15-90AB65773359}" srcOrd="0" destOrd="0" presId="urn:microsoft.com/office/officeart/2005/8/layout/vList2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4E00B2-1B1A-4700-852D-C3F359F487B3}" type="doc">
      <dgm:prSet loTypeId="urn:microsoft.com/office/officeart/2005/8/layout/venn1" loCatId="relationship" qsTypeId="urn:microsoft.com/office/officeart/2005/8/quickstyle/simple1#3" qsCatId="simple" csTypeId="urn:microsoft.com/office/officeart/2005/8/colors/accent1_2#3" csCatId="accent1"/>
      <dgm:spPr/>
      <dgm:t>
        <a:bodyPr/>
        <a:lstStyle/>
        <a:p>
          <a:endParaRPr lang="ru-RU"/>
        </a:p>
      </dgm:t>
    </dgm:pt>
    <dgm:pt modelId="{94E484C3-F724-483B-A73C-FCFCE366581F}">
      <dgm:prSet/>
      <dgm:spPr/>
      <dgm:t>
        <a:bodyPr/>
        <a:lstStyle/>
        <a:p>
          <a:pPr rtl="0"/>
          <a:r>
            <a:rPr lang="ru-RU"/>
            <a:t>Спасибо за внимание</a:t>
          </a:r>
          <a:endParaRPr lang="en-US"/>
        </a:p>
      </dgm:t>
    </dgm:pt>
    <dgm:pt modelId="{BFEE2156-0FFC-4112-8E5F-AB0E84767534}" type="parTrans" cxnId="{154F24E3-011E-44BF-87C4-09E41A6D512E}">
      <dgm:prSet/>
      <dgm:spPr/>
      <dgm:t>
        <a:bodyPr/>
        <a:lstStyle/>
        <a:p>
          <a:endParaRPr lang="ru-RU"/>
        </a:p>
      </dgm:t>
    </dgm:pt>
    <dgm:pt modelId="{BC47170E-82D8-44A6-B8AC-5161608DDF7B}" type="sibTrans" cxnId="{154F24E3-011E-44BF-87C4-09E41A6D512E}">
      <dgm:prSet/>
      <dgm:spPr/>
      <dgm:t>
        <a:bodyPr/>
        <a:lstStyle/>
        <a:p>
          <a:endParaRPr lang="ru-RU"/>
        </a:p>
      </dgm:t>
    </dgm:pt>
    <dgm:pt modelId="{3D2BF172-99FD-4702-B98F-C81003987D89}" type="pres">
      <dgm:prSet presAssocID="{804E00B2-1B1A-4700-852D-C3F359F487B3}" presName="compositeShape" presStyleCnt="0">
        <dgm:presLayoutVars>
          <dgm:chMax val="7"/>
          <dgm:dir/>
          <dgm:resizeHandles val="exact"/>
        </dgm:presLayoutVars>
      </dgm:prSet>
      <dgm:spPr/>
    </dgm:pt>
    <dgm:pt modelId="{FE281C17-2D21-4A42-8A24-91E124010CE9}" type="pres">
      <dgm:prSet presAssocID="{94E484C3-F724-483B-A73C-FCFCE366581F}" presName="circ1TxSh" presStyleLbl="vennNode1" presStyleIdx="0" presStyleCnt="1"/>
      <dgm:spPr/>
    </dgm:pt>
  </dgm:ptLst>
  <dgm:cxnLst>
    <dgm:cxn modelId="{1DD07C3A-D6DD-4722-9BDA-F5A6B41D4997}" type="presOf" srcId="{804E00B2-1B1A-4700-852D-C3F359F487B3}" destId="{3D2BF172-99FD-4702-B98F-C81003987D89}" srcOrd="0" destOrd="0" presId="urn:microsoft.com/office/officeart/2005/8/layout/venn1"/>
    <dgm:cxn modelId="{00506FB2-912C-4CD4-BC95-41345BD2F758}" type="presOf" srcId="{94E484C3-F724-483B-A73C-FCFCE366581F}" destId="{FE281C17-2D21-4A42-8A24-91E124010CE9}" srcOrd="0" destOrd="0" presId="urn:microsoft.com/office/officeart/2005/8/layout/venn1"/>
    <dgm:cxn modelId="{154F24E3-011E-44BF-87C4-09E41A6D512E}" srcId="{804E00B2-1B1A-4700-852D-C3F359F487B3}" destId="{94E484C3-F724-483B-A73C-FCFCE366581F}" srcOrd="0" destOrd="0" parTransId="{BFEE2156-0FFC-4112-8E5F-AB0E84767534}" sibTransId="{BC47170E-82D8-44A6-B8AC-5161608DDF7B}"/>
    <dgm:cxn modelId="{EF07593F-E405-42D6-A397-EED4F497F50E}" type="presParOf" srcId="{3D2BF172-99FD-4702-B98F-C81003987D89}" destId="{FE281C17-2D21-4A42-8A24-91E124010CE9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115B8-6B9B-4929-82DD-CAF0D7F4C60F}">
      <dsp:nvSpPr>
        <dsp:cNvPr id="0" name=""/>
        <dsp:cNvSpPr/>
      </dsp:nvSpPr>
      <dsp:spPr>
        <a:xfrm>
          <a:off x="0" y="0"/>
          <a:ext cx="9601196" cy="12951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400" b="1" i="1" kern="1200" dirty="0"/>
            <a:t>Морфологическая путаница</a:t>
          </a:r>
          <a:endParaRPr lang="en-US" sz="5400" kern="1200" dirty="0"/>
        </a:p>
      </dsp:txBody>
      <dsp:txXfrm>
        <a:off x="63226" y="63226"/>
        <a:ext cx="9474744" cy="11687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C526A3-3E69-4594-B18A-B70237FD1306}">
      <dsp:nvSpPr>
        <dsp:cNvPr id="0" name=""/>
        <dsp:cNvSpPr/>
      </dsp:nvSpPr>
      <dsp:spPr>
        <a:xfrm>
          <a:off x="34405" y="0"/>
          <a:ext cx="4405746" cy="4405746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E4D29E0-7512-4E51-94A6-9EEBC66E6F75}">
      <dsp:nvSpPr>
        <dsp:cNvPr id="0" name=""/>
        <dsp:cNvSpPr/>
      </dsp:nvSpPr>
      <dsp:spPr>
        <a:xfrm>
          <a:off x="2237278" y="442940"/>
          <a:ext cx="2863734" cy="10429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i="1" kern="1200"/>
            <a:t>ИЗ-ПОД</a:t>
          </a:r>
          <a:endParaRPr lang="en-US" sz="2300" kern="1200"/>
        </a:p>
      </dsp:txBody>
      <dsp:txXfrm>
        <a:off x="2288189" y="493851"/>
        <a:ext cx="2761912" cy="941100"/>
      </dsp:txXfrm>
    </dsp:sp>
    <dsp:sp modelId="{1C3BC55D-E00A-4290-BE59-4AB4E5B6E6D1}">
      <dsp:nvSpPr>
        <dsp:cNvPr id="0" name=""/>
        <dsp:cNvSpPr/>
      </dsp:nvSpPr>
      <dsp:spPr>
        <a:xfrm>
          <a:off x="2237278" y="1616228"/>
          <a:ext cx="2863734" cy="10429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i="1" kern="1200" dirty="0"/>
            <a:t>И, ЕСЛИ, ЗА, НА, НО, КОГДА,</a:t>
          </a:r>
          <a:endParaRPr lang="en-US" sz="2300" kern="1200" dirty="0"/>
        </a:p>
      </dsp:txBody>
      <dsp:txXfrm>
        <a:off x="2288189" y="1667139"/>
        <a:ext cx="2761912" cy="941100"/>
      </dsp:txXfrm>
    </dsp:sp>
    <dsp:sp modelId="{C4F1F9FC-F6C6-4A14-A9B8-AB5DCA0854F0}">
      <dsp:nvSpPr>
        <dsp:cNvPr id="0" name=""/>
        <dsp:cNvSpPr/>
      </dsp:nvSpPr>
      <dsp:spPr>
        <a:xfrm>
          <a:off x="2237278" y="2789517"/>
          <a:ext cx="2863734" cy="10429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i="1" kern="1200" dirty="0"/>
            <a:t>В ТЕЧЕНИЕ, ПОТОМУ ЧТО, ИЗ-ЗА</a:t>
          </a:r>
          <a:endParaRPr lang="en-US" sz="2300" kern="1200" dirty="0"/>
        </a:p>
      </dsp:txBody>
      <dsp:txXfrm>
        <a:off x="2288189" y="2840428"/>
        <a:ext cx="2761912" cy="941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252D9-C125-4EE0-8051-B244F226F59C}">
      <dsp:nvSpPr>
        <dsp:cNvPr id="0" name=""/>
        <dsp:cNvSpPr/>
      </dsp:nvSpPr>
      <dsp:spPr>
        <a:xfrm>
          <a:off x="0" y="44771"/>
          <a:ext cx="1090463" cy="10553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b="1" kern="1200"/>
            <a:t>С</a:t>
          </a:r>
          <a:endParaRPr lang="en-US" sz="4400" kern="1200"/>
        </a:p>
      </dsp:txBody>
      <dsp:txXfrm>
        <a:off x="51517" y="96288"/>
        <a:ext cx="987429" cy="952306"/>
      </dsp:txXfrm>
    </dsp:sp>
    <dsp:sp modelId="{29B325C1-825A-4769-BAEF-3FBF941CAC57}">
      <dsp:nvSpPr>
        <dsp:cNvPr id="0" name=""/>
        <dsp:cNvSpPr/>
      </dsp:nvSpPr>
      <dsp:spPr>
        <a:xfrm>
          <a:off x="0" y="1226831"/>
          <a:ext cx="1090463" cy="10553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b="1" i="1" kern="1200"/>
            <a:t>О</a:t>
          </a:r>
          <a:endParaRPr lang="en-US" sz="4400" kern="1200"/>
        </a:p>
      </dsp:txBody>
      <dsp:txXfrm>
        <a:off x="51517" y="1278348"/>
        <a:ext cx="987429" cy="952306"/>
      </dsp:txXfrm>
    </dsp:sp>
    <dsp:sp modelId="{4803D6BA-44F8-47E4-BDB8-CA1C35BD0955}">
      <dsp:nvSpPr>
        <dsp:cNvPr id="0" name=""/>
        <dsp:cNvSpPr/>
      </dsp:nvSpPr>
      <dsp:spPr>
        <a:xfrm>
          <a:off x="0" y="2408891"/>
          <a:ext cx="1090463" cy="10553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b="1" i="1" kern="1200"/>
            <a:t>Ю</a:t>
          </a:r>
          <a:endParaRPr lang="en-US" sz="4400" kern="1200"/>
        </a:p>
      </dsp:txBody>
      <dsp:txXfrm>
        <a:off x="51517" y="2460408"/>
        <a:ext cx="987429" cy="952306"/>
      </dsp:txXfrm>
    </dsp:sp>
    <dsp:sp modelId="{A144A45A-52F4-44F1-BC3D-E92CFCC3E0E6}">
      <dsp:nvSpPr>
        <dsp:cNvPr id="0" name=""/>
        <dsp:cNvSpPr/>
      </dsp:nvSpPr>
      <dsp:spPr>
        <a:xfrm>
          <a:off x="0" y="3590951"/>
          <a:ext cx="1090463" cy="10553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b="1" kern="1200"/>
            <a:t>З</a:t>
          </a:r>
          <a:endParaRPr lang="en-US" sz="4400" kern="1200"/>
        </a:p>
      </dsp:txBody>
      <dsp:txXfrm>
        <a:off x="51517" y="3642468"/>
        <a:ext cx="987429" cy="9523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81662-437F-4D8F-AC15-90AB65773359}">
      <dsp:nvSpPr>
        <dsp:cNvPr id="0" name=""/>
        <dsp:cNvSpPr/>
      </dsp:nvSpPr>
      <dsp:spPr>
        <a:xfrm>
          <a:off x="0" y="70711"/>
          <a:ext cx="7325995" cy="4630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b="1" kern="1200"/>
            <a:t>Подчинительные союзы</a:t>
          </a:r>
          <a:endParaRPr lang="en-US" sz="4400" kern="1200"/>
        </a:p>
      </dsp:txBody>
      <dsp:txXfrm>
        <a:off x="22607" y="93318"/>
        <a:ext cx="7280781" cy="4178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81C17-2D21-4A42-8A24-91E124010CE9}">
      <dsp:nvSpPr>
        <dsp:cNvPr id="0" name=""/>
        <dsp:cNvSpPr/>
      </dsp:nvSpPr>
      <dsp:spPr>
        <a:xfrm>
          <a:off x="1602508" y="0"/>
          <a:ext cx="3306619" cy="33066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/>
            <a:t>Спасибо за внимание</a:t>
          </a:r>
          <a:endParaRPr lang="en-US" sz="4200" kern="1200"/>
        </a:p>
      </dsp:txBody>
      <dsp:txXfrm>
        <a:off x="2086751" y="484243"/>
        <a:ext cx="2338133" cy="2338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#1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dir/>
      <dgm:resizeHandles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#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#3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103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#2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#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EBA04-A84B-427B-9C84-AF50572035DA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98C6E-A9DE-4A79-BB5A-92DEDA54F2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483B2-D0B5-4C1F-9E7B-6EEB0D4C963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899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800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801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2277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02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379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187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338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066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344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313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24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15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157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361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283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2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466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982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450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21" Type="http://schemas.openxmlformats.org/officeDocument/2006/relationships/theme" Target="../theme/theme1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slideLayout" Target="../slideLayouts/slideLayout20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image" Target="../media/image1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8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  <p:sldLayoutId id="2147484042" r:id="rId13"/>
    <p:sldLayoutId id="2147484043" r:id="rId14"/>
    <p:sldLayoutId id="2147484044" r:id="rId15"/>
    <p:sldLayoutId id="2147484045" r:id="rId16"/>
    <p:sldLayoutId id="2147484046" r:id="rId17"/>
    <p:sldLayoutId id="2147484047" r:id="rId18"/>
    <p:sldLayoutId id="2147484048" r:id="rId19"/>
    <p:sldLayoutId id="2147484049" r:id="rId2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20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4" Type="http://schemas.openxmlformats.org/officeDocument/2006/relationships/diagramQuickStyle" Target="../diagrams/quickStyle4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 /><Relationship Id="rId2" Type="http://schemas.openxmlformats.org/officeDocument/2006/relationships/diagramData" Target="../diagrams/data5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5.xml" /><Relationship Id="rId5" Type="http://schemas.openxmlformats.org/officeDocument/2006/relationships/diagramColors" Target="../diagrams/colors5.xml" /><Relationship Id="rId4" Type="http://schemas.openxmlformats.org/officeDocument/2006/relationships/diagramQuickStyle" Target="../diagrams/quickStyle5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6.png" /><Relationship Id="rId4" Type="http://schemas.microsoft.com/office/2007/relationships/hdphoto" Target="../media/hdphoto1.wdp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 /><Relationship Id="rId3" Type="http://schemas.openxmlformats.org/officeDocument/2006/relationships/diagramLayout" Target="../diagrams/layout1.xml" /><Relationship Id="rId7" Type="http://schemas.openxmlformats.org/officeDocument/2006/relationships/diagramData" Target="../diagrams/data2.xml" /><Relationship Id="rId12" Type="http://schemas.openxmlformats.org/officeDocument/2006/relationships/image" Target="../media/image8.png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18.xml" /><Relationship Id="rId6" Type="http://schemas.microsoft.com/office/2007/relationships/diagramDrawing" Target="../diagrams/drawing1.xml" /><Relationship Id="rId11" Type="http://schemas.microsoft.com/office/2007/relationships/diagramDrawing" Target="../diagrams/drawing2.xml" /><Relationship Id="rId5" Type="http://schemas.openxmlformats.org/officeDocument/2006/relationships/diagramColors" Target="../diagrams/colors1.xml" /><Relationship Id="rId10" Type="http://schemas.openxmlformats.org/officeDocument/2006/relationships/diagramColors" Target="../diagrams/colors2.xml" /><Relationship Id="rId4" Type="http://schemas.openxmlformats.org/officeDocument/2006/relationships/diagramQuickStyle" Target="../diagrams/quickStyle1.xml" /><Relationship Id="rId9" Type="http://schemas.openxmlformats.org/officeDocument/2006/relationships/diagramQuickStyle" Target="../diagrams/quickStyle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 /><Relationship Id="rId7" Type="http://schemas.microsoft.com/office/2007/relationships/diagramDrawing" Target="../diagrams/drawing3.xml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9.xml" /><Relationship Id="rId6" Type="http://schemas.openxmlformats.org/officeDocument/2006/relationships/diagramColors" Target="../diagrams/colors3.xml" /><Relationship Id="rId5" Type="http://schemas.openxmlformats.org/officeDocument/2006/relationships/diagramQuickStyle" Target="../diagrams/quickStyle3.xml" /><Relationship Id="rId4" Type="http://schemas.openxmlformats.org/officeDocument/2006/relationships/diagramLayout" Target="../diagrams/layout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FB8781-C3C1-F94E-8081-9AC820B3F614}"/>
              </a:ext>
            </a:extLst>
          </p:cNvPr>
          <p:cNvSpPr txBox="1"/>
          <p:nvPr/>
        </p:nvSpPr>
        <p:spPr>
          <a:xfrm>
            <a:off x="380999" y="924859"/>
            <a:ext cx="925285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(В)течени… дня, (в) продолжени… романа, (не)смотря на усталость, узнал (в)последстви…, (в)течени… реки, (в) продолжени… двух дней, иметь (в)виду, (в)виду скорого окончания четверти; шел, (не)смотря себе под ноги,  (в)следстви… засухи, (в)следстви… по делу</a:t>
            </a:r>
            <a:endParaRPr lang="ru-RU" sz="3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468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932005" y="1235364"/>
            <a:ext cx="7078871" cy="39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3600" b="1" dirty="0"/>
              <a:t>Союзы</a:t>
            </a:r>
            <a:r>
              <a:rPr lang="ru-RU" altLang="en-US" sz="3600" dirty="0"/>
              <a:t> – </a:t>
            </a:r>
            <a:r>
              <a:rPr lang="ru-RU" altLang="en-US" sz="3600" b="1" i="1" dirty="0"/>
              <a:t>служебная часть речи, </a:t>
            </a:r>
          </a:p>
          <a:p>
            <a:pPr algn="ctr" eaLnBrk="1" hangingPunct="1"/>
            <a:r>
              <a:rPr lang="ru-RU" altLang="en-US" sz="3600" b="1" i="1" dirty="0"/>
              <a:t>которая служит для связи однородных</a:t>
            </a:r>
          </a:p>
          <a:p>
            <a:pPr algn="ctr" eaLnBrk="1" hangingPunct="1"/>
            <a:r>
              <a:rPr lang="ru-RU" altLang="en-US" sz="3600" b="1" i="1" dirty="0"/>
              <a:t>членов предложения и частей сложного</a:t>
            </a:r>
          </a:p>
          <a:p>
            <a:pPr algn="ctr" eaLnBrk="1" hangingPunct="1"/>
            <a:r>
              <a:rPr lang="ru-RU" altLang="en-US" sz="3600" b="1" i="1" dirty="0"/>
              <a:t>предложения</a:t>
            </a:r>
          </a:p>
        </p:txBody>
      </p:sp>
      <p:pic>
        <p:nvPicPr>
          <p:cNvPr id="2050" name="Picture 2" descr="https://pyrabyte.com/wp-content/uploads/2018/01/Acquisition-be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017" y="3122090"/>
            <a:ext cx="5120162" cy="306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889514" y="311165"/>
            <a:ext cx="4968875" cy="7921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66"/>
              </a:gs>
            </a:gsLst>
            <a:lin ang="5400000" scaled="1"/>
          </a:gradFill>
          <a:ln w="9525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b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88" name="Oval 4"/>
          <p:cNvSpPr>
            <a:spLocks noChangeArrowheads="1"/>
          </p:cNvSpPr>
          <p:nvPr/>
        </p:nvSpPr>
        <p:spPr bwMode="auto">
          <a:xfrm>
            <a:off x="8872412" y="65660"/>
            <a:ext cx="1944688" cy="2520950"/>
          </a:xfrm>
          <a:prstGeom prst="ellipse">
            <a:avLst/>
          </a:prstGeom>
          <a:gradFill rotWithShape="1">
            <a:gsLst>
              <a:gs pos="0">
                <a:srgbClr val="FFFF66"/>
              </a:gs>
              <a:gs pos="100000">
                <a:srgbClr val="FFFFFF"/>
              </a:gs>
            </a:gsLst>
            <a:lin ang="18900000" scaled="1"/>
          </a:gradFill>
          <a:ln w="9525">
            <a:rou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  <a:contourClr>
              <a:srgbClr val="FFFF66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title"/>
          </p:nvPr>
        </p:nvSpPr>
        <p:spPr>
          <a:xfrm>
            <a:off x="992701" y="65660"/>
            <a:ext cx="4762500" cy="1143000"/>
          </a:xfrm>
        </p:spPr>
        <p:txBody>
          <a:bodyPr/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</a:rPr>
              <a:t>Союз как часть речи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9114506" y="311165"/>
            <a:ext cx="14605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000" b="1" i="1" dirty="0">
                <a:solidFill>
                  <a:srgbClr val="FF0000"/>
                </a:solidFill>
              </a:rPr>
              <a:t>Запомни!</a:t>
            </a:r>
          </a:p>
          <a:p>
            <a:pPr algn="ctr" eaLnBrk="1" hangingPunct="1"/>
            <a:r>
              <a:rPr lang="ru-RU" altLang="en-US" b="1" i="1" dirty="0"/>
              <a:t> </a:t>
            </a:r>
            <a:r>
              <a:rPr lang="ru-RU" altLang="en-US" b="1" dirty="0">
                <a:solidFill>
                  <a:srgbClr val="660033"/>
                </a:solidFill>
              </a:rPr>
              <a:t>будто</a:t>
            </a:r>
          </a:p>
          <a:p>
            <a:pPr algn="ctr" eaLnBrk="1" hangingPunct="1"/>
            <a:r>
              <a:rPr lang="ru-RU" altLang="en-US" b="1" dirty="0">
                <a:solidFill>
                  <a:srgbClr val="660033"/>
                </a:solidFill>
              </a:rPr>
              <a:t>как будто</a:t>
            </a:r>
          </a:p>
          <a:p>
            <a:pPr algn="ctr" eaLnBrk="1" hangingPunct="1"/>
            <a:r>
              <a:rPr lang="ru-RU" altLang="en-US" b="1" dirty="0">
                <a:solidFill>
                  <a:srgbClr val="660033"/>
                </a:solidFill>
              </a:rPr>
              <a:t>потому что</a:t>
            </a:r>
          </a:p>
          <a:p>
            <a:pPr algn="ctr" eaLnBrk="1" hangingPunct="1"/>
            <a:r>
              <a:rPr lang="ru-RU" altLang="en-US" b="1" dirty="0">
                <a:solidFill>
                  <a:srgbClr val="660033"/>
                </a:solidFill>
              </a:rPr>
              <a:t>оттого что</a:t>
            </a:r>
          </a:p>
          <a:p>
            <a:pPr algn="ctr" eaLnBrk="1" hangingPunct="1"/>
            <a:r>
              <a:rPr lang="ru-RU" altLang="en-US" b="1" dirty="0">
                <a:solidFill>
                  <a:srgbClr val="660033"/>
                </a:solidFill>
              </a:rPr>
              <a:t>так как</a:t>
            </a:r>
          </a:p>
          <a:p>
            <a:pPr algn="ctr" eaLnBrk="1" hangingPunct="1"/>
            <a:r>
              <a:rPr lang="ru-RU" altLang="en-US" b="1" dirty="0">
                <a:solidFill>
                  <a:srgbClr val="660033"/>
                </a:solidFill>
              </a:rPr>
              <a:t>то есть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785311" y="1721569"/>
            <a:ext cx="3466177" cy="3943940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100000">
                <a:srgbClr val="FFFFFF"/>
              </a:gs>
            </a:gsLst>
            <a:lin ang="18900000" scaled="1"/>
          </a:gradFill>
          <a:ln w="9525"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  <a:contourClr>
              <a:srgbClr val="66FF33"/>
            </a:contourClr>
          </a:sp3d>
        </p:spPr>
        <p:txBody>
          <a:bodyPr wrap="none" lIns="91434" tIns="45717" rIns="91434" bIns="45717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400" b="1" dirty="0">
                <a:solidFill>
                  <a:srgbClr val="FF0000"/>
                </a:solidFill>
              </a:rPr>
              <a:t>По составу</a:t>
            </a:r>
          </a:p>
          <a:p>
            <a:pPr algn="ctr" eaLnBrk="1" hangingPunct="1"/>
            <a:endParaRPr lang="ru-RU" altLang="en-US" b="1" dirty="0"/>
          </a:p>
          <a:p>
            <a:pPr algn="ctr" eaLnBrk="1" hangingPunct="1"/>
            <a:r>
              <a:rPr lang="ru-RU" altLang="en-US" sz="2000" b="1" dirty="0">
                <a:solidFill>
                  <a:srgbClr val="000066"/>
                </a:solidFill>
              </a:rPr>
              <a:t>Простые</a:t>
            </a:r>
            <a:r>
              <a:rPr lang="ru-RU" altLang="en-US" b="1" dirty="0">
                <a:solidFill>
                  <a:srgbClr val="000066"/>
                </a:solidFill>
              </a:rPr>
              <a:t>:</a:t>
            </a:r>
            <a:r>
              <a:rPr lang="ru-RU" altLang="en-US" dirty="0"/>
              <a:t> </a:t>
            </a:r>
            <a:r>
              <a:rPr lang="ru-RU" altLang="en-US" b="1" i="1" dirty="0"/>
              <a:t>и, а, но, да,</a:t>
            </a:r>
          </a:p>
          <a:p>
            <a:pPr algn="ctr" eaLnBrk="1" hangingPunct="1"/>
            <a:r>
              <a:rPr lang="ru-RU" altLang="en-US" b="1" i="1" dirty="0"/>
              <a:t> или, чтобы</a:t>
            </a:r>
          </a:p>
          <a:p>
            <a:pPr algn="ctr" eaLnBrk="1" hangingPunct="1"/>
            <a:r>
              <a:rPr lang="ru-RU" altLang="en-US" sz="2000" b="1" dirty="0">
                <a:solidFill>
                  <a:srgbClr val="000066"/>
                </a:solidFill>
              </a:rPr>
              <a:t>Составные</a:t>
            </a:r>
            <a:r>
              <a:rPr lang="ru-RU" altLang="en-US" b="1" dirty="0">
                <a:solidFill>
                  <a:srgbClr val="000066"/>
                </a:solidFill>
              </a:rPr>
              <a:t>:</a:t>
            </a:r>
            <a:r>
              <a:rPr lang="ru-RU" altLang="en-US" dirty="0"/>
              <a:t> </a:t>
            </a:r>
            <a:r>
              <a:rPr lang="ru-RU" altLang="en-US" b="1" i="1" dirty="0"/>
              <a:t>как будто,</a:t>
            </a:r>
          </a:p>
          <a:p>
            <a:pPr algn="ctr" eaLnBrk="1" hangingPunct="1"/>
            <a:r>
              <a:rPr lang="ru-RU" altLang="en-US" b="1" i="1" dirty="0"/>
              <a:t>потому что</a:t>
            </a:r>
          </a:p>
          <a:p>
            <a:pPr algn="ctr" eaLnBrk="1" hangingPunct="1"/>
            <a:r>
              <a:rPr lang="ru-RU" altLang="en-US" sz="2000" b="1" dirty="0">
                <a:solidFill>
                  <a:srgbClr val="000066"/>
                </a:solidFill>
              </a:rPr>
              <a:t>Двойные</a:t>
            </a:r>
            <a:r>
              <a:rPr lang="ru-RU" altLang="en-US" b="1" dirty="0">
                <a:solidFill>
                  <a:srgbClr val="000066"/>
                </a:solidFill>
              </a:rPr>
              <a:t>:</a:t>
            </a:r>
            <a:r>
              <a:rPr lang="ru-RU" altLang="en-US" dirty="0"/>
              <a:t> </a:t>
            </a:r>
            <a:r>
              <a:rPr lang="ru-RU" altLang="en-US" b="1" i="1" dirty="0"/>
              <a:t>как…так и, </a:t>
            </a:r>
          </a:p>
          <a:p>
            <a:pPr algn="ctr" eaLnBrk="1" hangingPunct="1"/>
            <a:r>
              <a:rPr lang="ru-RU" altLang="en-US" b="1" i="1" dirty="0"/>
              <a:t>если…то,</a:t>
            </a:r>
          </a:p>
          <a:p>
            <a:pPr algn="ctr" eaLnBrk="1" hangingPunct="1"/>
            <a:r>
              <a:rPr lang="ru-RU" altLang="en-US" b="1" i="1" dirty="0"/>
              <a:t>Чем…тем и др.</a:t>
            </a:r>
          </a:p>
          <a:p>
            <a:pPr algn="ctr" eaLnBrk="1" hangingPunct="1"/>
            <a:r>
              <a:rPr lang="ru-RU" altLang="en-US" sz="2000" b="1" dirty="0">
                <a:solidFill>
                  <a:srgbClr val="000066"/>
                </a:solidFill>
              </a:rPr>
              <a:t>Повторяющиеся</a:t>
            </a:r>
            <a:r>
              <a:rPr lang="ru-RU" altLang="en-US" b="1" dirty="0">
                <a:solidFill>
                  <a:srgbClr val="000066"/>
                </a:solidFill>
              </a:rPr>
              <a:t>:</a:t>
            </a:r>
            <a:r>
              <a:rPr lang="ru-RU" altLang="en-US" dirty="0"/>
              <a:t> </a:t>
            </a:r>
            <a:r>
              <a:rPr lang="ru-RU" altLang="en-US" b="1" i="1" dirty="0"/>
              <a:t>то…то, </a:t>
            </a:r>
          </a:p>
          <a:p>
            <a:pPr algn="ctr" eaLnBrk="1" hangingPunct="1"/>
            <a:r>
              <a:rPr lang="ru-RU" altLang="en-US" b="1" i="1" dirty="0"/>
              <a:t>не то… не то и др.</a:t>
            </a:r>
          </a:p>
          <a:p>
            <a:pPr algn="ctr" eaLnBrk="1" hangingPunct="1"/>
            <a:endParaRPr lang="ru-RU" altLang="en-US" b="1" i="1" dirty="0"/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4839551" y="2693710"/>
            <a:ext cx="2613074" cy="2971799"/>
          </a:xfrm>
          <a:prstGeom prst="rect">
            <a:avLst/>
          </a:prstGeom>
          <a:gradFill rotWithShape="1">
            <a:gsLst>
              <a:gs pos="0">
                <a:srgbClr val="FF9999"/>
              </a:gs>
              <a:gs pos="100000">
                <a:srgbClr val="FFFFFF"/>
              </a:gs>
            </a:gsLst>
            <a:lin ang="18900000" scaled="1"/>
          </a:gradFill>
          <a:ln w="9525"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99"/>
            </a:extrusionClr>
            <a:contourClr>
              <a:srgbClr val="FF9999"/>
            </a:contourClr>
          </a:sp3d>
        </p:spPr>
        <p:txBody>
          <a:bodyPr wrap="none" lIns="91434" tIns="45717" rIns="91434" bIns="45717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400" b="1" dirty="0">
                <a:solidFill>
                  <a:srgbClr val="FF0000"/>
                </a:solidFill>
              </a:rPr>
              <a:t>По значению</a:t>
            </a:r>
          </a:p>
          <a:p>
            <a:pPr eaLnBrk="1" hangingPunct="1"/>
            <a:endParaRPr lang="ru-RU" altLang="en-US" sz="2400" b="1" dirty="0"/>
          </a:p>
          <a:p>
            <a:pPr eaLnBrk="1" hangingPunct="1"/>
            <a:r>
              <a:rPr lang="ru-RU" altLang="en-US" sz="2000" b="1" dirty="0">
                <a:solidFill>
                  <a:srgbClr val="000066"/>
                </a:solidFill>
              </a:rPr>
              <a:t>Сочинительные </a:t>
            </a:r>
          </a:p>
          <a:p>
            <a:pPr eaLnBrk="1" hangingPunct="1"/>
            <a:r>
              <a:rPr lang="ru-RU" altLang="en-US" b="1" dirty="0">
                <a:solidFill>
                  <a:srgbClr val="000066"/>
                </a:solidFill>
              </a:rPr>
              <a:t> </a:t>
            </a:r>
          </a:p>
          <a:p>
            <a:pPr eaLnBrk="1" hangingPunct="1"/>
            <a:r>
              <a:rPr lang="ru-RU" altLang="en-US" b="1" i="1" dirty="0"/>
              <a:t>Разделительные</a:t>
            </a:r>
          </a:p>
          <a:p>
            <a:pPr eaLnBrk="1" hangingPunct="1"/>
            <a:r>
              <a:rPr lang="ru-RU" altLang="en-US" b="1" i="1" dirty="0"/>
              <a:t>Соединительные  </a:t>
            </a:r>
          </a:p>
          <a:p>
            <a:pPr eaLnBrk="1" hangingPunct="1"/>
            <a:r>
              <a:rPr lang="ru-RU" altLang="en-US" b="1" i="1" dirty="0"/>
              <a:t>противительные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7822846" y="2693710"/>
            <a:ext cx="2639880" cy="3600450"/>
          </a:xfrm>
          <a:prstGeom prst="rect">
            <a:avLst/>
          </a:prstGeom>
          <a:gradFill rotWithShape="1">
            <a:gsLst>
              <a:gs pos="0">
                <a:srgbClr val="FF9999"/>
              </a:gs>
              <a:gs pos="100000">
                <a:srgbClr val="FFFFFF"/>
              </a:gs>
            </a:gsLst>
            <a:lin ang="18900000" scaled="1"/>
          </a:gradFill>
          <a:ln w="9525"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99"/>
            </a:extrusionClr>
            <a:contourClr>
              <a:srgbClr val="FF9999"/>
            </a:contourClr>
          </a:sp3d>
        </p:spPr>
        <p:txBody>
          <a:bodyPr wrap="none" lIns="91434" tIns="45717" rIns="91434" bIns="45717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000" b="1" dirty="0">
                <a:solidFill>
                  <a:srgbClr val="000066"/>
                </a:solidFill>
              </a:rPr>
              <a:t>Подчинительные</a:t>
            </a:r>
          </a:p>
          <a:p>
            <a:pPr algn="ctr" eaLnBrk="1" hangingPunct="1"/>
            <a:r>
              <a:rPr lang="ru-RU" altLang="en-US" b="1" i="1" dirty="0"/>
              <a:t>Причины</a:t>
            </a:r>
          </a:p>
          <a:p>
            <a:pPr algn="ctr" eaLnBrk="1" hangingPunct="1"/>
            <a:r>
              <a:rPr lang="ru-RU" altLang="en-US" b="1" i="1" dirty="0"/>
              <a:t>Времени</a:t>
            </a:r>
          </a:p>
          <a:p>
            <a:pPr algn="ctr" eaLnBrk="1" hangingPunct="1"/>
            <a:r>
              <a:rPr lang="ru-RU" altLang="en-US" b="1" i="1" dirty="0"/>
              <a:t>Условия</a:t>
            </a:r>
          </a:p>
          <a:p>
            <a:pPr algn="ctr" eaLnBrk="1" hangingPunct="1"/>
            <a:r>
              <a:rPr lang="ru-RU" altLang="en-US" b="1" i="1" dirty="0"/>
              <a:t>Образа действия</a:t>
            </a:r>
          </a:p>
          <a:p>
            <a:pPr algn="ctr" eaLnBrk="1" hangingPunct="1"/>
            <a:r>
              <a:rPr lang="ru-RU" altLang="en-US" b="1" i="1" dirty="0"/>
              <a:t>Места</a:t>
            </a:r>
          </a:p>
          <a:p>
            <a:pPr algn="ctr" eaLnBrk="1" hangingPunct="1"/>
            <a:r>
              <a:rPr lang="ru-RU" altLang="en-US" b="1" i="1" dirty="0"/>
              <a:t>Цели</a:t>
            </a:r>
          </a:p>
          <a:p>
            <a:pPr algn="ctr" eaLnBrk="1" hangingPunct="1"/>
            <a:r>
              <a:rPr lang="ru-RU" altLang="en-US" b="1" i="1" dirty="0"/>
              <a:t>Степени</a:t>
            </a:r>
          </a:p>
          <a:p>
            <a:pPr algn="ctr" eaLnBrk="1" hangingPunct="1"/>
            <a:r>
              <a:rPr lang="ru-RU" altLang="en-US" b="1" i="1" dirty="0"/>
              <a:t>Сравнения</a:t>
            </a:r>
          </a:p>
          <a:p>
            <a:pPr algn="ctr" eaLnBrk="1" hangingPunct="1"/>
            <a:r>
              <a:rPr lang="ru-RU" altLang="en-US" b="1" i="1" dirty="0"/>
              <a:t>Уступки</a:t>
            </a:r>
          </a:p>
          <a:p>
            <a:pPr algn="ctr" eaLnBrk="1" hangingPunct="1"/>
            <a:r>
              <a:rPr lang="ru-RU" altLang="en-US" b="1" i="1" dirty="0"/>
              <a:t>Следствия</a:t>
            </a:r>
          </a:p>
          <a:p>
            <a:pPr algn="ctr" eaLnBrk="1" hangingPunct="1"/>
            <a:r>
              <a:rPr lang="ru-RU" altLang="en-US" b="1" i="1" dirty="0"/>
              <a:t>Присоединения</a:t>
            </a:r>
          </a:p>
          <a:p>
            <a:pPr algn="ctr" eaLnBrk="1" hangingPunct="1"/>
            <a:endParaRPr lang="ru-RU" altLang="en-US" b="1" i="1" dirty="0"/>
          </a:p>
        </p:txBody>
      </p:sp>
      <p:sp>
        <p:nvSpPr>
          <p:cNvPr id="41995" name="AutoShape 11"/>
          <p:cNvSpPr>
            <a:spLocks noChangeArrowheads="1"/>
          </p:cNvSpPr>
          <p:nvPr/>
        </p:nvSpPr>
        <p:spPr bwMode="auto">
          <a:xfrm rot="20115308">
            <a:off x="6832417" y="1754482"/>
            <a:ext cx="1528788" cy="877628"/>
          </a:xfrm>
          <a:custGeom>
            <a:avLst/>
            <a:gdLst>
              <a:gd name="T0" fmla="*/ 41102978 w 21600"/>
              <a:gd name="T1" fmla="*/ 329580 h 21600"/>
              <a:gd name="T2" fmla="*/ 11923276 w 21600"/>
              <a:gd name="T3" fmla="*/ 4619816 h 21600"/>
              <a:gd name="T4" fmla="*/ 36524120 w 21600"/>
              <a:gd name="T5" fmla="*/ 4093092 h 21600"/>
              <a:gd name="T6" fmla="*/ 71876971 w 21600"/>
              <a:gd name="T7" fmla="*/ 7857333 h 21600"/>
              <a:gd name="T8" fmla="*/ 55904279 w 21600"/>
              <a:gd name="T9" fmla="*/ 11785997 h 21600"/>
              <a:gd name="T10" fmla="*/ 39931655 w 21600"/>
              <a:gd name="T11" fmla="*/ 785733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8982" y="5399"/>
                  <a:pt x="7286" y="6314"/>
                  <a:pt x="6287" y="7833"/>
                </a:cubicBezTo>
                <a:lnTo>
                  <a:pt x="1775" y="4866"/>
                </a:lnTo>
                <a:cubicBezTo>
                  <a:pt x="3773" y="1829"/>
                  <a:pt x="7164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780415" y="1311334"/>
            <a:ext cx="10631055" cy="492441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4" tIns="45717" rIns="91434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400" b="1" dirty="0">
                <a:solidFill>
                  <a:srgbClr val="FF0000"/>
                </a:solidFill>
                <a:latin typeface="Script MT Bold" panose="03040602040607080904" pitchFamily="66" charset="0"/>
              </a:rPr>
              <a:t>                          РАЗРЯДЫ ПОДЧИНИТЕЛЬНЫХ СОЮЗОВ</a:t>
            </a:r>
          </a:p>
          <a:p>
            <a:pPr eaLnBrk="1" hangingPunct="1"/>
            <a:r>
              <a:rPr lang="ru-RU" altLang="en-US" sz="2400" b="1" dirty="0">
                <a:latin typeface="Script MT Bold" panose="03040602040607080904" pitchFamily="66" charset="0"/>
              </a:rPr>
              <a:t>Временные</a:t>
            </a:r>
            <a:r>
              <a:rPr lang="ru-RU" altLang="en-US" sz="2400" b="1" dirty="0">
                <a:solidFill>
                  <a:schemeClr val="accent2"/>
                </a:solidFill>
                <a:latin typeface="Script MT Bold" panose="03040602040607080904" pitchFamily="66" charset="0"/>
              </a:rPr>
              <a:t> </a:t>
            </a:r>
            <a:r>
              <a:rPr lang="ru-RU" altLang="en-US" sz="2000" dirty="0">
                <a:latin typeface="Script MT Bold" panose="03040602040607080904" pitchFamily="66" charset="0"/>
              </a:rPr>
              <a:t>– </a:t>
            </a:r>
            <a:r>
              <a:rPr lang="ru-RU" altLang="en-US" sz="2000" b="1" dirty="0">
                <a:latin typeface="Script MT Bold" panose="03040602040607080904" pitchFamily="66" charset="0"/>
              </a:rPr>
              <a:t>указывают на время</a:t>
            </a:r>
            <a:r>
              <a:rPr lang="ru-RU" altLang="en-US" sz="2000" dirty="0">
                <a:latin typeface="Script MT Bold" panose="03040602040607080904" pitchFamily="66" charset="0"/>
              </a:rPr>
              <a:t>: </a:t>
            </a:r>
            <a:r>
              <a:rPr lang="ru-RU" altLang="en-US" sz="2000" b="1" i="1" dirty="0">
                <a:solidFill>
                  <a:srgbClr val="660033"/>
                </a:solidFill>
                <a:latin typeface="Script MT Bold" panose="03040602040607080904" pitchFamily="66" charset="0"/>
              </a:rPr>
              <a:t>когда, пока, едва, лишь,  лишь только, как только и др.</a:t>
            </a:r>
          </a:p>
          <a:p>
            <a:pPr eaLnBrk="1" hangingPunct="1"/>
            <a:r>
              <a:rPr lang="ru-RU" altLang="en-US" sz="2400" b="1" dirty="0">
                <a:latin typeface="Script MT Bold" panose="03040602040607080904" pitchFamily="66" charset="0"/>
              </a:rPr>
              <a:t>Причинные</a:t>
            </a:r>
            <a:r>
              <a:rPr lang="ru-RU" altLang="en-US" sz="2400" b="1" dirty="0">
                <a:solidFill>
                  <a:schemeClr val="accent2"/>
                </a:solidFill>
                <a:latin typeface="Script MT Bold" panose="03040602040607080904" pitchFamily="66" charset="0"/>
              </a:rPr>
              <a:t> </a:t>
            </a:r>
            <a:r>
              <a:rPr lang="ru-RU" altLang="en-US" sz="2000" dirty="0">
                <a:latin typeface="Script MT Bold" panose="03040602040607080904" pitchFamily="66" charset="0"/>
              </a:rPr>
              <a:t>– </a:t>
            </a:r>
            <a:r>
              <a:rPr lang="ru-RU" altLang="en-US" sz="2000" b="1" dirty="0">
                <a:latin typeface="Script MT Bold" panose="03040602040607080904" pitchFamily="66" charset="0"/>
              </a:rPr>
              <a:t>указывают на причину</a:t>
            </a:r>
            <a:r>
              <a:rPr lang="ru-RU" altLang="en-US" sz="2000" dirty="0">
                <a:latin typeface="Script MT Bold" panose="03040602040607080904" pitchFamily="66" charset="0"/>
              </a:rPr>
              <a:t>: </a:t>
            </a:r>
            <a:r>
              <a:rPr lang="ru-RU" altLang="en-US" sz="2000" b="1" i="1" dirty="0">
                <a:solidFill>
                  <a:srgbClr val="660033"/>
                </a:solidFill>
                <a:latin typeface="Script MT Bold" panose="03040602040607080904" pitchFamily="66" charset="0"/>
              </a:rPr>
              <a:t>потому что, оттого что, так как, ибо и др.</a:t>
            </a:r>
          </a:p>
          <a:p>
            <a:pPr eaLnBrk="1" hangingPunct="1"/>
            <a:r>
              <a:rPr lang="ru-RU" altLang="en-US" sz="2400" b="1" dirty="0">
                <a:latin typeface="Script MT Bold" panose="03040602040607080904" pitchFamily="66" charset="0"/>
              </a:rPr>
              <a:t>Целевые </a:t>
            </a:r>
            <a:r>
              <a:rPr lang="ru-RU" altLang="en-US" sz="2000" dirty="0">
                <a:latin typeface="Script MT Bold" panose="03040602040607080904" pitchFamily="66" charset="0"/>
              </a:rPr>
              <a:t>– </a:t>
            </a:r>
            <a:r>
              <a:rPr lang="ru-RU" altLang="en-US" sz="2000" b="1" dirty="0">
                <a:latin typeface="Script MT Bold" panose="03040602040607080904" pitchFamily="66" charset="0"/>
              </a:rPr>
              <a:t>указывают на цель</a:t>
            </a:r>
            <a:r>
              <a:rPr lang="ru-RU" altLang="en-US" sz="2000" dirty="0">
                <a:latin typeface="Script MT Bold" panose="03040602040607080904" pitchFamily="66" charset="0"/>
              </a:rPr>
              <a:t>: </a:t>
            </a:r>
            <a:r>
              <a:rPr lang="ru-RU" altLang="en-US" sz="2000" b="1" i="1" dirty="0">
                <a:solidFill>
                  <a:srgbClr val="660033"/>
                </a:solidFill>
                <a:latin typeface="Script MT Bold" panose="03040602040607080904" pitchFamily="66" charset="0"/>
              </a:rPr>
              <a:t>чтобы, чтоб, для того чтобы, с тем чтобы и др.</a:t>
            </a:r>
          </a:p>
          <a:p>
            <a:pPr eaLnBrk="1" hangingPunct="1"/>
            <a:r>
              <a:rPr lang="ru-RU" altLang="en-US" sz="2400" b="1" dirty="0">
                <a:latin typeface="Script MT Bold" panose="03040602040607080904" pitchFamily="66" charset="0"/>
              </a:rPr>
              <a:t>Условные</a:t>
            </a:r>
            <a:r>
              <a:rPr lang="ru-RU" altLang="en-US" sz="2400" b="1" dirty="0">
                <a:solidFill>
                  <a:schemeClr val="accent2"/>
                </a:solidFill>
                <a:latin typeface="Script MT Bold" panose="03040602040607080904" pitchFamily="66" charset="0"/>
              </a:rPr>
              <a:t> </a:t>
            </a:r>
            <a:r>
              <a:rPr lang="ru-RU" altLang="en-US" sz="2000" dirty="0">
                <a:latin typeface="Script MT Bold" panose="03040602040607080904" pitchFamily="66" charset="0"/>
              </a:rPr>
              <a:t>– </a:t>
            </a:r>
            <a:r>
              <a:rPr lang="ru-RU" altLang="en-US" sz="2000" b="1" dirty="0">
                <a:latin typeface="Script MT Bold" panose="03040602040607080904" pitchFamily="66" charset="0"/>
              </a:rPr>
              <a:t>указывают на условие</a:t>
            </a:r>
            <a:r>
              <a:rPr lang="ru-RU" altLang="en-US" sz="2000" dirty="0">
                <a:latin typeface="Script MT Bold" panose="03040602040607080904" pitchFamily="66" charset="0"/>
              </a:rPr>
              <a:t>:  </a:t>
            </a:r>
            <a:r>
              <a:rPr lang="ru-RU" altLang="en-US" sz="2000" b="1" i="1" dirty="0">
                <a:solidFill>
                  <a:srgbClr val="660033"/>
                </a:solidFill>
                <a:latin typeface="Script MT Bold" panose="03040602040607080904" pitchFamily="66" charset="0"/>
              </a:rPr>
              <a:t>если,  раз   и др.</a:t>
            </a:r>
          </a:p>
          <a:p>
            <a:pPr eaLnBrk="1" hangingPunct="1"/>
            <a:r>
              <a:rPr lang="ru-RU" altLang="en-US" sz="2400" b="1" dirty="0">
                <a:latin typeface="Script MT Bold" panose="03040602040607080904" pitchFamily="66" charset="0"/>
              </a:rPr>
              <a:t>Уступительные </a:t>
            </a:r>
            <a:r>
              <a:rPr lang="ru-RU" altLang="en-US" sz="2000" dirty="0">
                <a:latin typeface="Script MT Bold" panose="03040602040607080904" pitchFamily="66" charset="0"/>
              </a:rPr>
              <a:t>– </a:t>
            </a:r>
            <a:r>
              <a:rPr lang="ru-RU" altLang="en-US" sz="2000" b="1" dirty="0">
                <a:latin typeface="Script MT Bold" panose="03040602040607080904" pitchFamily="66" charset="0"/>
              </a:rPr>
              <a:t>указывают на противоречие одного события другому</a:t>
            </a:r>
            <a:r>
              <a:rPr lang="ru-RU" altLang="en-US" sz="2000" dirty="0">
                <a:latin typeface="Script MT Bold" panose="03040602040607080904" pitchFamily="66" charset="0"/>
              </a:rPr>
              <a:t>: </a:t>
            </a:r>
            <a:r>
              <a:rPr lang="ru-RU" altLang="en-US" sz="2000" b="1" i="1" dirty="0">
                <a:solidFill>
                  <a:srgbClr val="660033"/>
                </a:solidFill>
                <a:latin typeface="Script MT Bold" panose="03040602040607080904" pitchFamily="66" charset="0"/>
              </a:rPr>
              <a:t>хотя,</a:t>
            </a:r>
          </a:p>
          <a:p>
            <a:pPr eaLnBrk="1" hangingPunct="1"/>
            <a:r>
              <a:rPr lang="ru-RU" altLang="en-US" sz="2000" b="1" i="1" dirty="0">
                <a:solidFill>
                  <a:srgbClr val="660033"/>
                </a:solidFill>
                <a:latin typeface="Script MT Bold" panose="03040602040607080904" pitchFamily="66" charset="0"/>
              </a:rPr>
              <a:t> несмотря на то что,  пускай и др.</a:t>
            </a:r>
          </a:p>
          <a:p>
            <a:pPr eaLnBrk="1" hangingPunct="1"/>
            <a:r>
              <a:rPr lang="ru-RU" altLang="en-US" sz="2400" b="1" dirty="0">
                <a:latin typeface="Script MT Bold" panose="03040602040607080904" pitchFamily="66" charset="0"/>
              </a:rPr>
              <a:t>Сравнительные </a:t>
            </a:r>
            <a:r>
              <a:rPr lang="ru-RU" altLang="en-US" sz="2000" dirty="0">
                <a:latin typeface="Script MT Bold" panose="03040602040607080904" pitchFamily="66" charset="0"/>
              </a:rPr>
              <a:t>– </a:t>
            </a:r>
            <a:r>
              <a:rPr lang="ru-RU" altLang="en-US" sz="2000" b="1" dirty="0">
                <a:latin typeface="Script MT Bold" panose="03040602040607080904" pitchFamily="66" charset="0"/>
              </a:rPr>
              <a:t>указывают на сравнение</a:t>
            </a:r>
            <a:r>
              <a:rPr lang="ru-RU" altLang="en-US" sz="2000" dirty="0">
                <a:latin typeface="Script MT Bold" panose="03040602040607080904" pitchFamily="66" charset="0"/>
              </a:rPr>
              <a:t>: </a:t>
            </a:r>
            <a:r>
              <a:rPr lang="ru-RU" altLang="en-US" sz="2000" b="1" i="1" dirty="0">
                <a:solidFill>
                  <a:srgbClr val="660033"/>
                </a:solidFill>
                <a:latin typeface="Script MT Bold" panose="03040602040607080904" pitchFamily="66" charset="0"/>
              </a:rPr>
              <a:t>как, будто, как будто, словно,     точно, что(= как), что( = будто) и др.</a:t>
            </a:r>
          </a:p>
          <a:p>
            <a:pPr eaLnBrk="1" hangingPunct="1"/>
            <a:r>
              <a:rPr lang="ru-RU" altLang="en-US" sz="2400" b="1" dirty="0">
                <a:latin typeface="Script MT Bold" panose="03040602040607080904" pitchFamily="66" charset="0"/>
              </a:rPr>
              <a:t>Следственные </a:t>
            </a:r>
            <a:r>
              <a:rPr lang="ru-RU" altLang="en-US" sz="2000" dirty="0">
                <a:latin typeface="Script MT Bold" panose="03040602040607080904" pitchFamily="66" charset="0"/>
              </a:rPr>
              <a:t>– </a:t>
            </a:r>
            <a:r>
              <a:rPr lang="ru-RU" altLang="en-US" sz="2000" b="1" dirty="0">
                <a:latin typeface="Script MT Bold" panose="03040602040607080904" pitchFamily="66" charset="0"/>
              </a:rPr>
              <a:t>указывают на следствие</a:t>
            </a:r>
            <a:r>
              <a:rPr lang="ru-RU" altLang="en-US" sz="2000" dirty="0">
                <a:latin typeface="Script MT Bold" panose="03040602040607080904" pitchFamily="66" charset="0"/>
              </a:rPr>
              <a:t>: </a:t>
            </a:r>
            <a:r>
              <a:rPr lang="ru-RU" altLang="en-US" sz="2000" b="1" i="1" dirty="0">
                <a:solidFill>
                  <a:srgbClr val="660033"/>
                </a:solidFill>
                <a:latin typeface="Script MT Bold" panose="03040602040607080904" pitchFamily="66" charset="0"/>
              </a:rPr>
              <a:t>так что.</a:t>
            </a:r>
          </a:p>
          <a:p>
            <a:pPr eaLnBrk="1" hangingPunct="1"/>
            <a:r>
              <a:rPr lang="ru-RU" altLang="en-US" sz="2400" b="1" dirty="0">
                <a:latin typeface="Script MT Bold" panose="03040602040607080904" pitchFamily="66" charset="0"/>
              </a:rPr>
              <a:t>Изъяснительные</a:t>
            </a:r>
            <a:r>
              <a:rPr lang="ru-RU" altLang="en-US" sz="2000" dirty="0">
                <a:latin typeface="Script MT Bold" panose="03040602040607080904" pitchFamily="66" charset="0"/>
              </a:rPr>
              <a:t> – </a:t>
            </a:r>
            <a:r>
              <a:rPr lang="ru-RU" altLang="en-US" sz="2000" b="1" dirty="0">
                <a:latin typeface="Script MT Bold" panose="03040602040607080904" pitchFamily="66" charset="0"/>
              </a:rPr>
              <a:t>указывают на то, о чем говорят</a:t>
            </a:r>
            <a:r>
              <a:rPr lang="ru-RU" altLang="en-US" sz="2000" dirty="0">
                <a:latin typeface="Script MT Bold" panose="03040602040607080904" pitchFamily="66" charset="0"/>
              </a:rPr>
              <a:t>: </a:t>
            </a:r>
            <a:r>
              <a:rPr lang="ru-RU" altLang="en-US" sz="2000" b="1" i="1" dirty="0">
                <a:solidFill>
                  <a:srgbClr val="660033"/>
                </a:solidFill>
                <a:latin typeface="Script MT Bold" panose="03040602040607080904" pitchFamily="66" charset="0"/>
              </a:rPr>
              <a:t>что, будто, чтобы и др.</a:t>
            </a:r>
          </a:p>
          <a:p>
            <a:pPr eaLnBrk="1" hangingPunct="1"/>
            <a:endParaRPr lang="ru-RU" altLang="en-US" sz="2000" dirty="0">
              <a:latin typeface="Script MT Bold" panose="03040602040607080904" pitchFamily="66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2432685" y="426085"/>
          <a:ext cx="7325995" cy="604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9964" y="501134"/>
            <a:ext cx="72923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/>
              <a:t>Игра</a:t>
            </a:r>
            <a:r>
              <a:rPr lang="ru-RU" sz="4800" dirty="0"/>
              <a:t> «Собери пословицу». </a:t>
            </a:r>
            <a:endParaRPr lang="en-US" sz="4800" dirty="0"/>
          </a:p>
        </p:txBody>
      </p:sp>
      <p:graphicFrame>
        <p:nvGraphicFramePr>
          <p:cNvPr id="3" name="Group 297"/>
          <p:cNvGraphicFramePr>
            <a:graphicFrameLocks noGrp="1"/>
          </p:cNvGraphicFramePr>
          <p:nvPr/>
        </p:nvGraphicFramePr>
        <p:xfrm>
          <a:off x="763877" y="1332131"/>
          <a:ext cx="10772342" cy="5029200"/>
        </p:xfrm>
        <a:graphic>
          <a:graphicData uri="http://schemas.openxmlformats.org/drawingml/2006/table">
            <a:tbl>
              <a:tblPr/>
              <a:tblGrid>
                <a:gridCol w="2499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1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0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4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kumimoji="0" lang="ru-RU" alt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Чтобы</a:t>
                      </a:r>
                      <a:endParaRPr kumimoji="0" lang="ru-RU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Надо сильным, смелым быть</a:t>
                      </a:r>
                      <a:endParaRPr kumimoji="0" lang="ru-RU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напишешь пером</a:t>
                      </a:r>
                      <a:endParaRPr kumimoji="0" lang="ru-RU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4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kumimoji="0" lang="ru-RU" alt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</a:t>
                      </a:r>
                      <a:endParaRPr kumimoji="0" lang="ru-RU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вырубишь топором</a:t>
                      </a:r>
                      <a:endParaRPr kumimoji="0" lang="ru-RU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Родине служить.</a:t>
                      </a:r>
                      <a:endParaRPr kumimoji="0" lang="ru-RU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4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kumimoji="0" lang="ru-RU" alt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Когда</a:t>
                      </a:r>
                      <a:endParaRPr kumimoji="0" lang="ru-RU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Цену вещи узнаешь</a:t>
                      </a:r>
                      <a:endParaRPr kumimoji="0" lang="ru-RU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полки не достанешь.</a:t>
                      </a:r>
                      <a:endParaRPr kumimoji="0" lang="ru-RU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4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kumimoji="0" lang="ru-RU" alt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 и</a:t>
                      </a:r>
                      <a:endParaRPr kumimoji="0" lang="ru-RU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Руки не протянешь</a:t>
                      </a:r>
                      <a:endParaRPr kumimoji="0" lang="ru-RU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потеряешь.</a:t>
                      </a:r>
                      <a:endParaRPr kumimoji="0" lang="ru-RU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4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kumimoji="0" lang="ru-RU" alt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</a:t>
                      </a:r>
                      <a:endParaRPr kumimoji="0" lang="ru-RU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Смелый находит то</a:t>
                      </a:r>
                      <a:endParaRPr kumimoji="0" lang="ru-RU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ворон считает.</a:t>
                      </a:r>
                      <a:endParaRPr kumimoji="0" lang="ru-RU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4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kumimoji="0" lang="ru-RU" alt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Потому что</a:t>
                      </a:r>
                      <a:endParaRPr kumimoji="0" lang="ru-RU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Рассеянный ничего не знает</a:t>
                      </a:r>
                      <a:endParaRPr kumimoji="0" lang="ru-RU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робкий теряет.</a:t>
                      </a:r>
                      <a:endParaRPr kumimoji="0" lang="ru-RU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4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</a:t>
                      </a:r>
                      <a:r>
                        <a:rPr kumimoji="0" lang="ru-RU" alt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Где</a:t>
                      </a:r>
                      <a:endParaRPr kumimoji="0" lang="ru-RU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Там и счастье</a:t>
                      </a:r>
                      <a:endParaRPr kumimoji="0" lang="ru-RU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 знать.</a:t>
                      </a:r>
                      <a:endParaRPr kumimoji="0" lang="ru-RU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4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</a:t>
                      </a:r>
                      <a:r>
                        <a:rPr kumimoji="0" lang="ru-RU" alt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Чтобы</a:t>
                      </a:r>
                      <a:endParaRPr kumimoji="0" lang="ru-RU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Надо любить книгу</a:t>
                      </a:r>
                      <a:endParaRPr kumimoji="0" lang="ru-RU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труд.</a:t>
                      </a:r>
                      <a:endParaRPr kumimoji="0" lang="ru-RU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4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</a:t>
                      </a:r>
                      <a:r>
                        <a:rPr kumimoji="0" lang="ru-RU" alt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</a:t>
                      </a:r>
                      <a:endParaRPr kumimoji="0" lang="ru-RU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Ласковое слово</a:t>
                      </a:r>
                      <a:endParaRPr kumimoji="0" lang="ru-RU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дерево без корней.</a:t>
                      </a:r>
                      <a:endParaRPr kumimoji="0" lang="ru-RU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34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</a:t>
                      </a:r>
                      <a:r>
                        <a:rPr kumimoji="0" lang="ru-RU" alt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</a:t>
                      </a:r>
                      <a:endParaRPr kumimoji="0" lang="ru-RU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Калач тем и хорош</a:t>
                      </a:r>
                      <a:endParaRPr kumimoji="0" lang="ru-RU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весенний день.</a:t>
                      </a:r>
                      <a:endParaRPr kumimoji="0" lang="ru-RU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34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</a:t>
                      </a:r>
                      <a:r>
                        <a:rPr kumimoji="0" lang="ru-RU" alt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</a:t>
                      </a:r>
                      <a:endParaRPr kumimoji="0" lang="ru-RU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без друзей </a:t>
                      </a:r>
                      <a:endParaRPr kumimoji="0" lang="ru-RU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горяч.</a:t>
                      </a:r>
                      <a:endParaRPr kumimoji="0" lang="ru-RU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96"/>
          <p:cNvGraphicFramePr>
            <a:graphicFrameLocks noGrp="1"/>
          </p:cNvGraphicFramePr>
          <p:nvPr/>
        </p:nvGraphicFramePr>
        <p:xfrm>
          <a:off x="1200727" y="572654"/>
          <a:ext cx="9864437" cy="5671127"/>
        </p:xfrm>
        <a:graphic>
          <a:graphicData uri="http://schemas.openxmlformats.org/drawingml/2006/table">
            <a:tbl>
              <a:tblPr/>
              <a:tblGrid>
                <a:gridCol w="9864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55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Ответы</a:t>
                      </a:r>
                      <a:endParaRPr kumimoji="0" lang="ru-RU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5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Надо сильным, смелым быть, </a:t>
                      </a:r>
                      <a:r>
                        <a:rPr kumimoji="0" lang="ru-RU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чтобы</a:t>
                      </a:r>
                      <a:r>
                        <a:rPr kumimoji="0" lang="ru-RU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Родине служить. </a:t>
                      </a:r>
                      <a:endParaRPr kumimoji="0" lang="ru-RU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5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</a:t>
                      </a:r>
                      <a:r>
                        <a:rPr kumimoji="0" lang="ru-RU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напишешь пером, не вырубишь топором. </a:t>
                      </a:r>
                      <a:endParaRPr kumimoji="0" lang="ru-RU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5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Цену вещи узнаешь, </a:t>
                      </a:r>
                      <a:r>
                        <a:rPr kumimoji="0" lang="ru-RU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когда</a:t>
                      </a:r>
                      <a:r>
                        <a:rPr kumimoji="0" lang="ru-RU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потеряешь. </a:t>
                      </a:r>
                      <a:endParaRPr kumimoji="0" lang="ru-RU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5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Руки не протянешь, </a:t>
                      </a:r>
                      <a:r>
                        <a:rPr kumimoji="0" lang="ru-RU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</a:t>
                      </a:r>
                      <a:r>
                        <a:rPr kumimoji="0" lang="ru-RU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с полки не достанешь. </a:t>
                      </a:r>
                      <a:endParaRPr kumimoji="0" lang="ru-RU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5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Смелый находит то, </a:t>
                      </a:r>
                      <a:r>
                        <a:rPr kumimoji="0" lang="ru-RU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</a:t>
                      </a:r>
                      <a:r>
                        <a:rPr kumimoji="0" lang="ru-RU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робкий теряет. </a:t>
                      </a:r>
                      <a:endParaRPr kumimoji="0" lang="ru-RU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55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Рассеянный ничего не знает, </a:t>
                      </a:r>
                      <a:r>
                        <a:rPr kumimoji="0" lang="ru-RU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потому что </a:t>
                      </a:r>
                      <a:r>
                        <a:rPr kumimoji="0" lang="ru-RU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ворон считает. </a:t>
                      </a:r>
                      <a:endParaRPr kumimoji="0" lang="ru-RU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55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Где</a:t>
                      </a:r>
                      <a:r>
                        <a:rPr kumimoji="0" lang="ru-RU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труд, там и счастье. </a:t>
                      </a:r>
                      <a:endParaRPr kumimoji="0" lang="ru-RU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55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Чтобы</a:t>
                      </a:r>
                      <a:r>
                        <a:rPr kumimoji="0" lang="ru-RU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много знать, надо любить книгу.</a:t>
                      </a:r>
                      <a:endParaRPr kumimoji="0" lang="ru-RU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55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Ласковое слово, </a:t>
                      </a:r>
                      <a:r>
                        <a:rPr kumimoji="0" lang="ru-RU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</a:t>
                      </a:r>
                      <a:r>
                        <a:rPr kumimoji="0" lang="ru-RU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весенний день. </a:t>
                      </a:r>
                      <a:endParaRPr kumimoji="0" lang="ru-RU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55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5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5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Калач тем и хорош, </a:t>
                      </a:r>
                      <a:r>
                        <a:rPr kumimoji="0" lang="ru-RU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</a:t>
                      </a:r>
                      <a:r>
                        <a:rPr kumimoji="0" lang="ru-RU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горяч. </a:t>
                      </a:r>
                      <a:endParaRPr kumimoji="0" lang="ru-RU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3564" y="1336794"/>
            <a:ext cx="10612580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383838"/>
                </a:solidFill>
                <a:latin typeface="Times New Roman" panose="02020603050405020304" pitchFamily="18" charset="0"/>
              </a:rPr>
              <a:t>Наш класс отправился на лыжную прогулку в лес. Мы весело шагали … рассказывали разные истории. Солнце спряталось за тучи, …настроение всё равно было бодрое. … мы вышли на лесную тропинку, ветер утих. По пути нам попадались пышные ели … стройные сосны. С огромным удовольствием скользили мы по удобной лыжне. Прогулка удалась.</a:t>
            </a:r>
            <a:endParaRPr lang="en-US" sz="3600" dirty="0">
              <a:latin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0998" y="353352"/>
            <a:ext cx="78967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/>
              <a:t>Заполните пропуски союзами </a:t>
            </a:r>
            <a:endParaRPr lang="en-US" sz="4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9594" y="821174"/>
            <a:ext cx="10612580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383838"/>
                </a:solidFill>
                <a:latin typeface="Times New Roman" panose="02020603050405020304" pitchFamily="18" charset="0"/>
              </a:rPr>
              <a:t>Наш класс отправился на лыжную прогулку в лес. Мы весело шагали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и</a:t>
            </a:r>
            <a:r>
              <a:rPr lang="ru-RU" sz="3600" dirty="0">
                <a:solidFill>
                  <a:srgbClr val="383838"/>
                </a:solidFill>
                <a:latin typeface="Times New Roman" panose="02020603050405020304" pitchFamily="18" charset="0"/>
              </a:rPr>
              <a:t> рассказывали разные истории. Солнце спряталось за тучи,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но </a:t>
            </a:r>
            <a:r>
              <a:rPr lang="ru-RU" sz="3600" dirty="0">
                <a:solidFill>
                  <a:srgbClr val="383838"/>
                </a:solidFill>
                <a:latin typeface="Times New Roman" panose="02020603050405020304" pitchFamily="18" charset="0"/>
              </a:rPr>
              <a:t>настроение всё равно было бодрое.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Когда </a:t>
            </a:r>
            <a:r>
              <a:rPr lang="ru-RU" sz="3600" dirty="0">
                <a:solidFill>
                  <a:srgbClr val="383838"/>
                </a:solidFill>
                <a:latin typeface="Times New Roman" panose="02020603050405020304" pitchFamily="18" charset="0"/>
              </a:rPr>
              <a:t>мы вышли на лесную тропинку, ветер утих. По пути нам попадались пышные ели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и </a:t>
            </a:r>
            <a:r>
              <a:rPr lang="ru-RU" sz="3600" dirty="0">
                <a:solidFill>
                  <a:srgbClr val="383838"/>
                </a:solidFill>
                <a:latin typeface="Times New Roman" panose="02020603050405020304" pitchFamily="18" charset="0"/>
              </a:rPr>
              <a:t>стройные сосны. С огромным удовольствием скользили мы по удобной лыжне. Прогулка удалась.</a:t>
            </a:r>
            <a:endParaRPr lang="en-US" sz="3600" dirty="0">
              <a:latin typeface="Times New Roman" panose="02020603050405020304" pitchFamily="18" charset="0"/>
            </a:endParaRPr>
          </a:p>
        </p:txBody>
      </p:sp>
      <p:pic>
        <p:nvPicPr>
          <p:cNvPr id="1026" name="Picture 2" descr="https://tvorchesky.ru/userfiles/image/g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702" y="4790291"/>
            <a:ext cx="1750147" cy="175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9458" y="367101"/>
            <a:ext cx="10233892" cy="5692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Спишите предложения, соединяя однородные члены подходящими по смыслу сочинительными союзами. Графически покажите, какими членами предложения являются однородные члены.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Он смеётся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плачет.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Куртка дорогая .. некрасивая.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Он красив... умён.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Он красив...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неумён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Он умён ... хитёр.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Он глуп...хитёр.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Река широкая ... неглубокая.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Река неглубокая ...широкая.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9) Река не глубокая ...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мелкая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9458" y="1106876"/>
            <a:ext cx="10233892" cy="4399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Он смеётся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 плачет.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Куртка дорогая, но некрасивая.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Он красив и умён.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Он красив, но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неумён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Он умён и хитёр.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Он глуп, но хитёр.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Река широкая, но неглубокая.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Река неглубокая, но широкая.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9) Река не глубокая, а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мелкая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tvorchesky.ru/userfiles/image/g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72" y="3809216"/>
            <a:ext cx="1750147" cy="175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013259" y="637948"/>
            <a:ext cx="10079614" cy="52629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ru-RU" sz="2800" b="1" u="sng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  <a:r>
              <a:rPr lang="ru-RU" sz="28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Выпишите в 1 колонку номера предложений с сочинительными союзами, а во 2 колонку — с подчинительными.</a:t>
            </a:r>
          </a:p>
          <a:p>
            <a:endParaRPr lang="ru-RU" sz="2800" b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Грачи радостно и громко провозглашают о приходе весны. 2. Хотя еще нет яркого солнца, сквозь свинцово-белые облака уже голубеет край неба. 3. Кажется, что весну ждали не только грачи, но и церквушка, виднеющаяся за деревьями, забор, освещенный весенним солнцем. 4. Робкие лучи солнца проложили по снегу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голубые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тени, он стал рыхлым, пористым, будто вата. 5. Солнца нет, однако в воздухе пахнет весной.</a:t>
            </a:r>
          </a:p>
        </p:txBody>
      </p:sp>
      <p:pic>
        <p:nvPicPr>
          <p:cNvPr id="8" name="Picture 2" descr="https://tvorchesky.ru/userfiles/image/g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376" y="5441507"/>
            <a:ext cx="1750147" cy="175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68FCF4-FEA7-314E-A172-0D7CCFE96DCC}"/>
              </a:ext>
            </a:extLst>
          </p:cNvPr>
          <p:cNvSpPr txBox="1"/>
          <p:nvPr/>
        </p:nvSpPr>
        <p:spPr>
          <a:xfrm>
            <a:off x="977240" y="1499505"/>
            <a:ext cx="851064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Сосчитайте количество +.  </a:t>
            </a:r>
          </a:p>
          <a:p>
            <a:r>
              <a:rPr lang="ru-RU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Нет ошибок- «5» </a:t>
            </a:r>
          </a:p>
          <a:p>
            <a:r>
              <a:rPr lang="ru-RU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1-2 ошибки- «4» </a:t>
            </a:r>
          </a:p>
          <a:p>
            <a:r>
              <a:rPr lang="ru-RU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3-4 ошибки- «3» </a:t>
            </a:r>
          </a:p>
          <a:p>
            <a:r>
              <a:rPr lang="ru-RU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Более 4 ошибок -«2»  </a:t>
            </a:r>
          </a:p>
          <a:p>
            <a:r>
              <a:rPr lang="ru-RU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-Оцените работу соседа. </a:t>
            </a:r>
          </a:p>
          <a:p>
            <a:r>
              <a:rPr lang="ru-RU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-Поднимите руки, кто получил «5»? «2»? </a:t>
            </a:r>
          </a:p>
          <a:p>
            <a:r>
              <a:rPr lang="ru-RU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Будем работать еще над </a:t>
            </a:r>
          </a:p>
          <a:p>
            <a:r>
              <a:rPr lang="ru-RU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этой орфограммой.</a:t>
            </a:r>
          </a:p>
        </p:txBody>
      </p:sp>
    </p:spTree>
    <p:extLst>
      <p:ext uri="{BB962C8B-B14F-4D97-AF65-F5344CB8AC3E}">
        <p14:creationId xmlns:p14="http://schemas.microsoft.com/office/powerpoint/2010/main" val="4253823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">
            <a:extLst>
              <a:ext uri="{FF2B5EF4-FFF2-40B4-BE49-F238E27FC236}">
                <a16:creationId xmlns:a16="http://schemas.microsoft.com/office/drawing/2014/main" id="{EE36D00F-E116-8B43-B9B8-3E313041A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073716"/>
              </p:ext>
            </p:extLst>
          </p:nvPr>
        </p:nvGraphicFramePr>
        <p:xfrm>
          <a:off x="868579" y="1726999"/>
          <a:ext cx="9995829" cy="388316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951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4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914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3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Сочинительные  союзы</a:t>
                      </a:r>
                      <a:endParaRPr kumimoji="0" lang="ru-RU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3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Подчинительные союзы и союзные слова</a:t>
                      </a:r>
                      <a:endParaRPr kumimoji="0" lang="ru-RU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39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  И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  ХОТЯ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1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3  НЕ  ТОЛЬКО…, НО И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  ЧТО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2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5  ОДНАКО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  БУДТО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261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7055" y="1129803"/>
            <a:ext cx="973512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1.Укажите пример с сочинительным союзом.</a:t>
            </a:r>
          </a:p>
          <a:p>
            <a:endParaRPr lang="ru-RU" sz="4000" dirty="0"/>
          </a:p>
          <a:p>
            <a:r>
              <a:rPr lang="ru-RU" sz="4000" dirty="0"/>
              <a:t>а) Вода играет и дышит.</a:t>
            </a:r>
          </a:p>
          <a:p>
            <a:r>
              <a:rPr lang="ru-RU" sz="4000" dirty="0"/>
              <a:t>б) Сад полыхает, как в мае заря.</a:t>
            </a:r>
          </a:p>
          <a:p>
            <a:r>
              <a:rPr lang="ru-RU" sz="4000" dirty="0"/>
              <a:t>в) Лица не было видно, потому что было темно.</a:t>
            </a:r>
          </a:p>
          <a:p>
            <a:endParaRPr lang="ru-RU" sz="4000" dirty="0"/>
          </a:p>
          <a:p>
            <a:endParaRPr lang="ru-RU" sz="4000" dirty="0"/>
          </a:p>
        </p:txBody>
      </p:sp>
      <p:sp>
        <p:nvSpPr>
          <p:cNvPr id="4" name="AutoShape 2" descr="https://spares63.ru/upload/medialibrary/417/417b8ad41e6f1ae3ddca6da217a86d7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7055" y="1129803"/>
            <a:ext cx="973512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1.Укажите пример с сочинительным союзом.</a:t>
            </a:r>
          </a:p>
          <a:p>
            <a:endParaRPr lang="ru-RU" sz="4000" dirty="0"/>
          </a:p>
          <a:p>
            <a:r>
              <a:rPr lang="ru-RU" sz="4000" dirty="0"/>
              <a:t>а) Вода играет и дышит.</a:t>
            </a:r>
          </a:p>
          <a:p>
            <a:r>
              <a:rPr lang="ru-RU" sz="4000" dirty="0"/>
              <a:t>б) Сад полыхает, как в мае заря.</a:t>
            </a:r>
          </a:p>
          <a:p>
            <a:r>
              <a:rPr lang="ru-RU" sz="4000" dirty="0"/>
              <a:t>в) Лица не было видно, потому что было темно.</a:t>
            </a:r>
          </a:p>
          <a:p>
            <a:endParaRPr lang="ru-RU" sz="4000" dirty="0"/>
          </a:p>
          <a:p>
            <a:endParaRPr lang="ru-RU" sz="4000" dirty="0"/>
          </a:p>
        </p:txBody>
      </p:sp>
      <p:sp>
        <p:nvSpPr>
          <p:cNvPr id="4" name="AutoShape 2" descr="https://spares63.ru/upload/medialibrary/417/417b8ad41e6f1ae3ddca6da217a86d7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3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000" l="6111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8325" y="2235200"/>
            <a:ext cx="1481455" cy="1481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2327" y="1138720"/>
            <a:ext cx="100122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2. Укажите примеры с подчинительными союзами.</a:t>
            </a:r>
          </a:p>
          <a:p>
            <a:endParaRPr lang="ru-RU" sz="3200" dirty="0"/>
          </a:p>
          <a:p>
            <a:r>
              <a:rPr lang="ru-RU" sz="3200" dirty="0"/>
              <a:t>а) Шли дни, а погода не улучшалась.</a:t>
            </a:r>
          </a:p>
          <a:p>
            <a:r>
              <a:rPr lang="ru-RU" sz="3200" dirty="0"/>
              <a:t>б) Он сказал, что болен.</a:t>
            </a:r>
          </a:p>
          <a:p>
            <a:r>
              <a:rPr lang="ru-RU" sz="3200" dirty="0"/>
              <a:t>в) То тут, то там вспыхивал огонек.</a:t>
            </a:r>
          </a:p>
          <a:p>
            <a:r>
              <a:rPr lang="ru-RU" sz="3200" dirty="0"/>
              <a:t>г) На него все обращают внимание, потому что он высок, красив, умен.</a:t>
            </a:r>
            <a:endParaRPr lang="en-US" sz="3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2327" y="1138720"/>
            <a:ext cx="100122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2. Укажите примеры с подчинительными союзами.</a:t>
            </a:r>
          </a:p>
          <a:p>
            <a:endParaRPr lang="ru-RU" sz="3200" dirty="0"/>
          </a:p>
          <a:p>
            <a:r>
              <a:rPr lang="ru-RU" sz="3200" dirty="0"/>
              <a:t>а) Шли дни, а погода не улучшалась.</a:t>
            </a:r>
          </a:p>
          <a:p>
            <a:r>
              <a:rPr lang="ru-RU" sz="3200" dirty="0"/>
              <a:t>б) Он сказал, что болен.</a:t>
            </a:r>
          </a:p>
          <a:p>
            <a:r>
              <a:rPr lang="ru-RU" sz="3200" dirty="0"/>
              <a:t>в) То тут, то там вспыхивал огонек.</a:t>
            </a:r>
          </a:p>
          <a:p>
            <a:r>
              <a:rPr lang="ru-RU" sz="3200" dirty="0"/>
              <a:t>г) На него все обращают внимание, потому что он высок, красив, умен.</a:t>
            </a:r>
            <a:endParaRPr lang="en-US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000" l="6111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4870" y="3592830"/>
            <a:ext cx="1627505" cy="1627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3517E04-EBAC-264B-B0F9-531AB1D3E902}"/>
              </a:ext>
            </a:extLst>
          </p:cNvPr>
          <p:cNvSpPr txBox="1"/>
          <p:nvPr/>
        </p:nvSpPr>
        <p:spPr>
          <a:xfrm>
            <a:off x="795399" y="786682"/>
            <a:ext cx="741836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>
                <a:solidFill>
                  <a:srgbClr val="000000"/>
                </a:solidFill>
                <a:effectLst/>
                <a:latin typeface="OpenSans"/>
              </a:rPr>
              <a:t>Итог урока. Рефлексия. </a:t>
            </a:r>
          </a:p>
          <a:p>
            <a:pPr algn="l"/>
            <a:r>
              <a:rPr lang="ru-RU" b="0" i="0">
                <a:solidFill>
                  <a:srgbClr val="000000"/>
                </a:solidFill>
                <a:effectLst/>
                <a:latin typeface="OpenSans"/>
              </a:rPr>
              <a:t>Чему мы учились сегодня на уроке? Вспомним цели, которые мы поставили себе в начале урока. Смогли ли мы их достичь?</a:t>
            </a:r>
          </a:p>
          <a:p>
            <a:pPr algn="l"/>
            <a:r>
              <a:rPr lang="ru-RU" b="0" i="0">
                <a:solidFill>
                  <a:srgbClr val="000000"/>
                </a:solidFill>
                <a:effectLst/>
                <a:latin typeface="OpenSans"/>
              </a:rPr>
              <a:t>1. Я оцениваю свои знания данной темы на…</a:t>
            </a:r>
          </a:p>
          <a:p>
            <a:pPr algn="l"/>
            <a:r>
              <a:rPr lang="ru-RU" b="0" i="0">
                <a:solidFill>
                  <a:srgbClr val="000000"/>
                </a:solidFill>
                <a:effectLst/>
                <a:latin typeface="OpenSans"/>
              </a:rPr>
              <a:t>2. Я смогу безошибочно найти союзы…</a:t>
            </a:r>
          </a:p>
          <a:p>
            <a:pPr algn="l"/>
            <a:r>
              <a:rPr lang="ru-RU" b="0" i="0">
                <a:solidFill>
                  <a:srgbClr val="000000"/>
                </a:solidFill>
                <a:effectLst/>
                <a:latin typeface="OpenSans"/>
              </a:rPr>
              <a:t>3. Я смогу отличить сочинительные и подчинительные союзы…</a:t>
            </a:r>
          </a:p>
          <a:p>
            <a:pPr algn="l"/>
            <a:r>
              <a:rPr lang="ru-RU" b="0" i="0">
                <a:solidFill>
                  <a:srgbClr val="000000"/>
                </a:solidFill>
                <a:effectLst/>
                <a:latin typeface="OpenSans"/>
              </a:rPr>
              <a:t>4. Я смогу объяснить товарищу данную тему…</a:t>
            </a:r>
          </a:p>
          <a:p>
            <a:pPr algn="l"/>
            <a:r>
              <a:rPr lang="ru-RU" b="0" i="0">
                <a:solidFill>
                  <a:srgbClr val="000000"/>
                </a:solidFill>
                <a:effectLst/>
                <a:latin typeface="OpenSans"/>
              </a:rPr>
              <a:t>5. Я ставлю себе оценку за работу на уроке…</a:t>
            </a:r>
          </a:p>
          <a:p>
            <a:pPr algn="l"/>
            <a:endParaRPr lang="ru-RU" b="0" i="0">
              <a:solidFill>
                <a:srgbClr val="000000"/>
              </a:solidFill>
              <a:effectLst/>
              <a:latin typeface="Open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9CC91B-9B3E-E545-87C6-C3C05A05CCCF}"/>
              </a:ext>
            </a:extLst>
          </p:cNvPr>
          <p:cNvSpPr txBox="1"/>
          <p:nvPr/>
        </p:nvSpPr>
        <p:spPr>
          <a:xfrm>
            <a:off x="882187" y="3301330"/>
            <a:ext cx="60984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>
                <a:solidFill>
                  <a:srgbClr val="000000"/>
                </a:solidFill>
                <a:effectLst/>
                <a:latin typeface="OpenSans"/>
              </a:rPr>
              <a:t>Домашнее задание:</a:t>
            </a:r>
          </a:p>
          <a:p>
            <a:endParaRPr lang="ru-RU"/>
          </a:p>
          <a:p>
            <a:r>
              <a:rPr lang="ru-RU"/>
              <a:t>Выучить правила, упр.236</a:t>
            </a:r>
          </a:p>
        </p:txBody>
      </p:sp>
    </p:spTree>
    <p:extLst>
      <p:ext uri="{BB962C8B-B14F-4D97-AF65-F5344CB8AC3E}">
        <p14:creationId xmlns:p14="http://schemas.microsoft.com/office/powerpoint/2010/main" val="3073021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613891" y="1773380"/>
          <a:ext cx="6511636" cy="3306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4AEC57-5393-F845-B12D-B028C1E9DB6C}"/>
              </a:ext>
            </a:extLst>
          </p:cNvPr>
          <p:cNvSpPr txBox="1"/>
          <p:nvPr/>
        </p:nvSpPr>
        <p:spPr>
          <a:xfrm>
            <a:off x="955570" y="1511447"/>
            <a:ext cx="986829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"/>
              <a:tabLst>
                <a:tab pos="457200" algn="l"/>
              </a:tabLst>
            </a:pPr>
            <a:r>
              <a:rPr lang="ru-RU" sz="3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течениЕ дня, в продолжениИ романа, несмотря на усталость, узнал впоследствиИ, в течениИ реки, в продолжениЕ двух дней, иметь в виду, ввиду скорого окончания четверти; шел, не смотря себе под ноги,  вследствиЕ засухи, в следствиИ по делу.</a:t>
            </a:r>
            <a:endParaRPr lang="ru-RU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55642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34B17B-15A4-D340-9A19-AE764FA528B0}"/>
              </a:ext>
            </a:extLst>
          </p:cNvPr>
          <p:cNvSpPr txBox="1"/>
          <p:nvPr/>
        </p:nvSpPr>
        <p:spPr>
          <a:xfrm>
            <a:off x="977240" y="1640048"/>
            <a:ext cx="10700162" cy="4139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                                                            </a:t>
            </a:r>
            <a:r>
              <a:rPr lang="ru-RU" sz="2800" i="1"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Проблемная ситуация</a:t>
            </a:r>
            <a:endParaRPr lang="ru-RU" sz="2800" i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900"/>
              </a:spcAft>
            </a:pPr>
            <a:endParaRPr lang="ru-RU" sz="3600" i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900"/>
              </a:spcAft>
            </a:pPr>
            <a:r>
              <a:rPr lang="ru-RU" sz="3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Ещё з…мли пе­ча­лен вид,</a:t>
            </a:r>
          </a:p>
          <a:p>
            <a:pPr>
              <a:lnSpc>
                <a:spcPts val="1800"/>
              </a:lnSpc>
              <a:spcAft>
                <a:spcPts val="900"/>
              </a:spcAft>
            </a:pPr>
            <a:endParaRPr lang="ru-RU" sz="3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900"/>
              </a:spcAft>
            </a:pPr>
            <a:r>
              <a:rPr lang="ru-RU" sz="3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3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воз­дух уж в…с­ною дыш…т,</a:t>
            </a:r>
          </a:p>
          <a:p>
            <a:pPr>
              <a:lnSpc>
                <a:spcPts val="1800"/>
              </a:lnSpc>
              <a:spcAft>
                <a:spcPts val="900"/>
              </a:spcAft>
            </a:pPr>
            <a:endParaRPr lang="ru-RU" sz="3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900"/>
              </a:spcAft>
            </a:pPr>
            <a:r>
              <a:rPr lang="ru-RU" sz="3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3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мерт­вый в поле стебль ко­лы­ш…т,</a:t>
            </a:r>
            <a:endParaRPr lang="ru-RU" sz="3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3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елей ветви ше­в..лит.</a:t>
            </a:r>
            <a:r>
              <a:rPr lang="ru-RU" sz="3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Ф.И. Тютчев</a:t>
            </a:r>
            <a:endParaRPr lang="ru-RU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9517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3998" y="2632364"/>
            <a:ext cx="6815669" cy="1515533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Arial Rounded MT Bold" panose="020F0704030504030204" pitchFamily="34" charset="0"/>
              </a:rPr>
              <a:t>C</a:t>
            </a:r>
            <a:r>
              <a:rPr lang="ru-RU" sz="4800" b="1" dirty="0" err="1">
                <a:latin typeface="Arial Rounded MT Bold" panose="020F0704030504030204" pitchFamily="34" charset="0"/>
              </a:rPr>
              <a:t>оюз</a:t>
            </a:r>
            <a:r>
              <a:rPr lang="ru-RU" sz="4800" dirty="0">
                <a:latin typeface="Arial Rounded MT Bold" panose="020F0704030504030204" pitchFamily="34" charset="0"/>
              </a:rPr>
              <a:t> как часть речи. Правописание союзов</a:t>
            </a:r>
            <a:endParaRPr lang="en-US" sz="4800" dirty="0">
              <a:latin typeface="Arial Rounded MT Bold" panose="020F07040305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4" b="99752" l="267" r="998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87920" y="4483884"/>
            <a:ext cx="4240293" cy="22784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30373"/>
            <a:ext cx="3299034" cy="4071562"/>
          </a:xfrm>
          <a:prstGeom prst="rect">
            <a:avLst/>
          </a:prstGeom>
        </p:spPr>
      </p:pic>
      <p:sp>
        <p:nvSpPr>
          <p:cNvPr id="9" name="Выноска-облако 8"/>
          <p:cNvSpPr/>
          <p:nvPr/>
        </p:nvSpPr>
        <p:spPr>
          <a:xfrm>
            <a:off x="196713" y="0"/>
            <a:ext cx="3848813" cy="2817091"/>
          </a:xfrm>
          <a:prstGeom prst="cloudCallou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474747"/>
                </a:solidFill>
                <a:latin typeface="Helvetica Neue"/>
              </a:rPr>
              <a:t>Союзы</a:t>
            </a:r>
            <a:r>
              <a:rPr lang="ru-RU" sz="1600" dirty="0">
                <a:solidFill>
                  <a:srgbClr val="474747"/>
                </a:solidFill>
                <a:latin typeface="Helvetica Neue"/>
              </a:rPr>
              <a:t> — мира воплощения</a:t>
            </a:r>
            <a:br>
              <a:rPr lang="ru-RU" sz="1600" dirty="0"/>
            </a:br>
            <a:r>
              <a:rPr lang="ru-RU" sz="1600" dirty="0">
                <a:solidFill>
                  <a:srgbClr val="474747"/>
                </a:solidFill>
                <a:latin typeface="Helvetica Neue"/>
              </a:rPr>
              <a:t>Соединить готовы всё и вся.</a:t>
            </a:r>
            <a:br>
              <a:rPr lang="ru-RU" sz="1600" dirty="0"/>
            </a:br>
            <a:r>
              <a:rPr lang="ru-RU" sz="1600" dirty="0">
                <a:solidFill>
                  <a:srgbClr val="474747"/>
                </a:solidFill>
                <a:latin typeface="Helvetica Neue"/>
              </a:rPr>
              <a:t>Без них простое предложение</a:t>
            </a:r>
            <a:br>
              <a:rPr lang="ru-RU" sz="1600" dirty="0"/>
            </a:br>
            <a:r>
              <a:rPr lang="ru-RU" sz="1600" dirty="0">
                <a:solidFill>
                  <a:srgbClr val="474747"/>
                </a:solidFill>
                <a:latin typeface="Helvetica Neue"/>
              </a:rPr>
              <a:t>Стать сможет сложным не всегда.</a:t>
            </a:r>
            <a:endParaRPr lang="ru-RU" sz="1600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0DE25E-EA45-5A43-9F46-4EC19BD85498}"/>
              </a:ext>
            </a:extLst>
          </p:cNvPr>
          <p:cNvSpPr txBox="1"/>
          <p:nvPr/>
        </p:nvSpPr>
        <p:spPr>
          <a:xfrm>
            <a:off x="1199903" y="1052822"/>
            <a:ext cx="963633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Цели урока:  </a:t>
            </a:r>
            <a:endParaRPr lang="ru-RU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знать морфологическую характеристику союза как служебной части речи; </a:t>
            </a:r>
          </a:p>
          <a:p>
            <a:r>
              <a:rPr lang="ru-RU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уметь определять роль союза, создавать предложения с союзами, находить </a:t>
            </a:r>
          </a:p>
          <a:p>
            <a:r>
              <a:rPr lang="ru-RU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их в тексте. </a:t>
            </a:r>
          </a:p>
        </p:txBody>
      </p:sp>
    </p:spTree>
    <p:extLst>
      <p:ext uri="{BB962C8B-B14F-4D97-AF65-F5344CB8AC3E}">
        <p14:creationId xmlns:p14="http://schemas.microsoft.com/office/powerpoint/2010/main" val="4119732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F8A31E-9068-A74C-92B4-1CCA4DD30E4C}"/>
              </a:ext>
            </a:extLst>
          </p:cNvPr>
          <p:cNvSpPr txBox="1"/>
          <p:nvPr/>
        </p:nvSpPr>
        <p:spPr>
          <a:xfrm>
            <a:off x="2560616" y="2467858"/>
            <a:ext cx="77808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История появления союза</a:t>
            </a:r>
          </a:p>
        </p:txBody>
      </p:sp>
    </p:spTree>
    <p:extLst>
      <p:ext uri="{BB962C8B-B14F-4D97-AF65-F5344CB8AC3E}">
        <p14:creationId xmlns:p14="http://schemas.microsoft.com/office/powerpoint/2010/main" val="898217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375571" y="237944"/>
          <a:ext cx="9601196" cy="1303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95436069"/>
              </p:ext>
            </p:extLst>
          </p:nvPr>
        </p:nvGraphicFramePr>
        <p:xfrm>
          <a:off x="637309" y="1810328"/>
          <a:ext cx="5135418" cy="4405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6333188" y="3809216"/>
            <a:ext cx="4371758" cy="20558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400" b="1" dirty="0">
                <a:solidFill>
                  <a:schemeClr val="tx2"/>
                </a:solidFill>
              </a:rPr>
              <a:t>СОЮЗЫ: </a:t>
            </a:r>
          </a:p>
          <a:p>
            <a:pPr algn="ctr">
              <a:buNone/>
            </a:pPr>
            <a:r>
              <a:rPr lang="ru-RU" sz="3200" dirty="0"/>
              <a:t>И, ЕСЛИ, </a:t>
            </a:r>
          </a:p>
          <a:p>
            <a:pPr algn="ctr">
              <a:buNone/>
            </a:pPr>
            <a:r>
              <a:rPr lang="ru-RU" sz="3200" dirty="0"/>
              <a:t>НО,</a:t>
            </a:r>
          </a:p>
          <a:p>
            <a:pPr algn="ctr">
              <a:buNone/>
            </a:pPr>
            <a:r>
              <a:rPr lang="ru-RU" sz="3200" dirty="0"/>
              <a:t> КОГДА, </a:t>
            </a:r>
          </a:p>
          <a:p>
            <a:pPr algn="ctr">
              <a:buNone/>
            </a:pPr>
            <a:r>
              <a:rPr lang="ru-RU" sz="3200" dirty="0"/>
              <a:t>ПОТОМУ ЧТО </a:t>
            </a:r>
          </a:p>
        </p:txBody>
      </p:sp>
      <p:pic>
        <p:nvPicPr>
          <p:cNvPr id="1026" name="Picture 2" descr="https://tvorchesky.ru/userfiles/image/gd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72" y="3809216"/>
            <a:ext cx="1750147" cy="175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8768" y="1810328"/>
            <a:ext cx="4800598" cy="16135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lvl="0" rtl="0"/>
            <a:r>
              <a:rPr lang="ru-RU" sz="2400" b="1" dirty="0"/>
              <a:t>ПРЕДЛОГИ:</a:t>
            </a:r>
            <a:endParaRPr lang="en-US" sz="2400" b="1" dirty="0"/>
          </a:p>
          <a:p>
            <a:pPr lvl="0" algn="ctr" rtl="0"/>
            <a:r>
              <a:rPr lang="ru-RU" sz="2400" b="0" dirty="0"/>
              <a:t>ИЗ-ПОД</a:t>
            </a:r>
            <a:endParaRPr lang="en-US" sz="2400" dirty="0"/>
          </a:p>
          <a:p>
            <a:pPr lvl="0" algn="ctr" rtl="0"/>
            <a:r>
              <a:rPr lang="ru-RU" sz="2400" b="0" dirty="0"/>
              <a:t>ЗА, НА, В ТЕЧЕНИЕ, ИЗ-ЗА </a:t>
            </a:r>
            <a:endParaRPr lang="en-US" sz="2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139906" y="406401"/>
            <a:ext cx="7768239" cy="5810378"/>
          </a:xfrm>
        </p:spPr>
        <p:txBody>
          <a:bodyPr anchor="t">
            <a:normAutofit lnSpcReduction="10000"/>
          </a:bodyPr>
          <a:lstStyle/>
          <a:p>
            <a:endParaRPr lang="ru-RU" sz="3200" b="1" dirty="0"/>
          </a:p>
          <a:p>
            <a:r>
              <a:rPr lang="ru-RU" sz="3200" b="1" dirty="0"/>
              <a:t>Служебная часть речи</a:t>
            </a:r>
          </a:p>
          <a:p>
            <a:r>
              <a:rPr lang="ru-RU" sz="3200" b="1" dirty="0"/>
              <a:t>Нельзя задать вопрос</a:t>
            </a:r>
          </a:p>
          <a:p>
            <a:r>
              <a:rPr lang="ru-RU" sz="3200" b="1" dirty="0"/>
              <a:t>Связывает однородные члены предложения</a:t>
            </a:r>
          </a:p>
          <a:p>
            <a:r>
              <a:rPr lang="ru-RU" sz="3200" b="1" dirty="0"/>
              <a:t>Связывает простые предложения в составе сложного</a:t>
            </a:r>
          </a:p>
          <a:p>
            <a:r>
              <a:rPr lang="ru-RU" sz="3200" b="1" dirty="0"/>
              <a:t>Бывают простые и составные</a:t>
            </a:r>
          </a:p>
          <a:p>
            <a:r>
              <a:rPr lang="ru-RU" sz="3200" b="1" dirty="0"/>
              <a:t>Сочинительные и подчинительные</a:t>
            </a:r>
          </a:p>
          <a:p>
            <a:endParaRPr lang="ru-RU" sz="3200" b="1" dirty="0"/>
          </a:p>
          <a:p>
            <a:endParaRPr lang="ru-RU" sz="3200" b="1" dirty="0"/>
          </a:p>
        </p:txBody>
      </p:sp>
      <p:graphicFrame>
        <p:nvGraphicFramePr>
          <p:cNvPr id="2" name="Схема 1"/>
          <p:cNvGraphicFramePr/>
          <p:nvPr/>
        </p:nvGraphicFramePr>
        <p:xfrm>
          <a:off x="1574802" y="1196752"/>
          <a:ext cx="1090463" cy="4691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1485</Words>
  <Application>Microsoft Office PowerPoint</Application>
  <PresentationFormat>Широкоэкранный</PresentationFormat>
  <Paragraphs>235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Cоюз как часть речи. Правописание союзов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Союз как часть речи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Дубовой Артем</dc:creator>
  <cp:lastModifiedBy>aig.9898.kg@gmail.com</cp:lastModifiedBy>
  <cp:revision>59</cp:revision>
  <dcterms:created xsi:type="dcterms:W3CDTF">2019-04-10T15:41:00Z</dcterms:created>
  <dcterms:modified xsi:type="dcterms:W3CDTF">2024-02-24T13:10:28Z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2057-10.2.0.6020</vt:lpwstr>
  </property>
</Properties>
</file>