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2" r:id="rId5"/>
    <p:sldId id="266" r:id="rId6"/>
    <p:sldId id="271" r:id="rId7"/>
    <p:sldId id="260" r:id="rId8"/>
    <p:sldId id="274" r:id="rId9"/>
    <p:sldId id="273" r:id="rId10"/>
    <p:sldId id="272" r:id="rId11"/>
    <p:sldId id="263" r:id="rId12"/>
    <p:sldId id="275" r:id="rId13"/>
    <p:sldId id="277" r:id="rId14"/>
    <p:sldId id="276" r:id="rId15"/>
    <p:sldId id="262" r:id="rId16"/>
    <p:sldId id="278" r:id="rId17"/>
    <p:sldId id="265" r:id="rId18"/>
    <p:sldId id="264" r:id="rId19"/>
    <p:sldId id="279" r:id="rId20"/>
    <p:sldId id="268" r:id="rId21"/>
    <p:sldId id="269" r:id="rId22"/>
    <p:sldId id="281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66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86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74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5457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6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4227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223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823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1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64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97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0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93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0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03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5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B7B27F3-B13C-4107-8E53-CB45C9BB44DD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A274F0-9651-4A2D-8E7B-95C11FC10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33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file:///E:\1&#1072;\&#1082;&#1083;&#1072;&#1089;&#1089;&#1085;&#1099;&#1077;%20&#1095;&#1072;&#1089;&#1099;\&#1084;&#1086;&#1088;&#1089;&#1082;&#1086;&#1077;%20&#1087;&#1091;&#1090;&#1077;&#1096;&#1077;&#1089;&#1090;&#1074;&#1080;&#1077;\ab-f-031616-38501573-cruise-ship-sailing-exterior-ambience-01.mp3" TargetMode="Externa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file:///E:\1&#1072;\&#1082;&#1083;&#1072;&#1089;&#1089;&#1085;&#1099;&#1077;%20&#1095;&#1072;&#1089;&#1099;\&#1084;&#1086;&#1088;&#1089;&#1082;&#1086;&#1077;%20&#1087;&#1091;&#1090;&#1077;&#1096;&#1077;&#1089;&#1090;&#1074;&#1080;&#1077;\ab-f-031616-38501573-cruise-ship-sailing-exterior-ambience-01.mp3" TargetMode="Externa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file:///E:\1&#1072;\&#1082;&#1083;&#1072;&#1089;&#1089;&#1085;&#1099;&#1077;%20&#1095;&#1072;&#1089;&#1099;\&#1084;&#1086;&#1088;&#1089;&#1082;&#1086;&#1077;%20&#1087;&#1091;&#1090;&#1077;&#1096;&#1077;&#1089;&#1090;&#1074;&#1080;&#1077;\ab-f-031616-38501573-cruise-ship-sailing-exterior-ambience-01.mp3" TargetMode="External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file:///E:\1&#1072;\&#1082;&#1083;&#1072;&#1089;&#1089;&#1085;&#1099;&#1077;%20&#1095;&#1072;&#1089;&#1099;\&#1084;&#1086;&#1088;&#1089;&#1082;&#1086;&#1077;%20&#1087;&#1091;&#1090;&#1077;&#1096;&#1077;&#1089;&#1090;&#1074;&#1080;&#1077;\ab-f-031616-38501573-cruise-ship-sailing-exterior-ambience-01.mp3" TargetMode="Externa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file:///E:\1&#1072;\&#1082;&#1083;&#1072;&#1089;&#1089;&#1085;&#1099;&#1077;%20&#1095;&#1072;&#1089;&#1099;\&#1084;&#1086;&#1088;&#1089;&#1082;&#1086;&#1077;%20&#1087;&#1091;&#1090;&#1077;&#1096;&#1077;&#1089;&#1090;&#1074;&#1080;&#1077;\&#1084;&#1086;&#1088;&#1077;.mp3" TargetMode="Externa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file:///E:\1&#1072;\&#1082;&#1083;&#1072;&#1089;&#1089;&#1085;&#1099;&#1077;%20&#1095;&#1072;&#1089;&#1099;\&#1084;&#1086;&#1088;&#1089;&#1082;&#1086;&#1077;%20&#1087;&#1091;&#1090;&#1077;&#1096;&#1077;&#1089;&#1090;&#1074;&#1080;&#1077;\korabelnyy-kolokol-tre-ogi.mp3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file:///E:\1&#1072;\&#1082;&#1083;&#1072;&#1089;&#1089;&#1085;&#1099;&#1077;%20&#1095;&#1072;&#1089;&#1099;\&#1084;&#1086;&#1088;&#1089;&#1082;&#1086;&#1077;%20&#1087;&#1091;&#1090;&#1077;&#1096;&#1077;&#1089;&#1090;&#1074;&#1080;&#1077;\korabelnyy-kolokol-tre-ogi.mp3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079876" y="1341438"/>
            <a:ext cx="4968875" cy="3167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rgbClr val="00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</a:p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rgbClr val="00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chemeClr val="accent2"/>
                  </a:gs>
                  <a:gs pos="100000">
                    <a:srgbClr val="0066FF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951303" y="6150114"/>
            <a:ext cx="29514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ndara Light" panose="020E0502030303020204" pitchFamily="34" charset="0"/>
              </a:rPr>
              <a:t>Фисенко А.А.</a:t>
            </a:r>
            <a:endParaRPr lang="ru-RU" sz="40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b-f-031616-38501573_cruise-ship-sailing-exterior-ambience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20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7962" y="6261100"/>
            <a:ext cx="487363" cy="487363"/>
          </a:xfrm>
          <a:prstGeom prst="rect">
            <a:avLst/>
          </a:prstGeom>
        </p:spPr>
      </p:pic>
      <p:pic>
        <p:nvPicPr>
          <p:cNvPr id="9" name="ab-f-031616-38501573-cruise-ship-sailing-exterior-ambience-01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260252" y="5682175"/>
            <a:ext cx="304800" cy="304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5052" y="412207"/>
            <a:ext cx="5626742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 больше  всех  зверей  на  свете.</a:t>
            </a:r>
            <a:endParaRPr lang="ru-RU" sz="2400" b="1" i="1" dirty="0">
              <a:solidFill>
                <a:schemeClr val="tx1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Такой  </a:t>
            </a: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 он  на  планете.</a:t>
            </a:r>
            <a:endParaRPr lang="ru-RU" sz="2400" b="1" i="1" dirty="0">
              <a:solidFill>
                <a:schemeClr val="tx1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 </a:t>
            </a: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поменьше  даже  слон.</a:t>
            </a:r>
            <a:endParaRPr lang="ru-RU" sz="2400" b="1" i="1" dirty="0">
              <a:solidFill>
                <a:schemeClr val="tx1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Пускать  </a:t>
            </a: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фонтаны  любит  он.</a:t>
            </a:r>
            <a:endParaRPr lang="ru-RU" sz="2400" b="1" i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505" y1="60304" x2="34505" y2="60304"/>
                        <a14:foregroundMark x1="31310" y1="60304" x2="36422" y2="59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3831" y="913427"/>
            <a:ext cx="5962650" cy="43910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5018967"/>
            <a:ext cx="714038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Кит – это  морское  млекопитающее, длиной  до  20  метров, а  весит  до  70  тонн.</a:t>
            </a:r>
            <a:endParaRPr lang="ru-RU" sz="2000" b="1" i="1" dirty="0"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000" b="1" i="1" dirty="0"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   -Кит – самое  крупное  млекопитающее  на  Земле</a:t>
            </a:r>
            <a:endParaRPr lang="ru-RU" sz="2000" b="1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C 1.04167E-6 0.0331 0.02695 0.05995 0.06003 0.05995 C 0.09896 0.05995 0.11302 0.03009 0.11901 0.01204 L 0.125 -0.01204 C 0.13099 -0.03009 0.14596 -0.05995 0.18997 -0.05995 C 0.21797 -0.05995 0.25 -0.0331 0.25 -7.40741E-7 C 0.25 0.0331 0.21797 0.05995 0.18997 0.05995 C 0.14596 0.05995 0.13099 0.03009 0.125 0.01204 L 0.11901 -0.01204 C 0.11302 -0.03009 0.09896 -0.05995 0.06003 -0.05995 C 0.02695 -0.05995 1.04167E-6 -0.0331 1.04167E-6 -7.40741E-7 Z " pathEditMode="relative" rAng="0" ptsTypes="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26141" y="1843950"/>
            <a:ext cx="10656307" cy="31700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 МОРЕ  ВЫШЛО  15  БОЛЬШИХ  ЯХТ, А  МАЛЕНЬКИХ  </a:t>
            </a:r>
            <a:r>
              <a:rPr lang="ru-RU" sz="40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5 РАЗ БОЛЬШЕ</a:t>
            </a:r>
            <a:r>
              <a:rPr lang="ru-RU" sz="4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0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МАЛЕНЬКИХ  </a:t>
            </a:r>
            <a:r>
              <a:rPr lang="ru-RU" sz="4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ЯХТ  ВЫШЛО  В  МОРЕ?</a:t>
            </a:r>
            <a:endParaRPr lang="ru-RU" sz="40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320" y="210688"/>
            <a:ext cx="45127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u="sng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Задача №1</a:t>
            </a:r>
            <a:endParaRPr lang="ru-RU" sz="6000" b="1" i="1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12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b-f-031616-38501573_cruise-ship-sailing-exterior-ambience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20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7962" y="6261100"/>
            <a:ext cx="487363" cy="487363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ab-f-031616-38501573-cruise-ship-sailing-exterior-ambience-01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260252" y="5682175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252" y="486598"/>
            <a:ext cx="6096000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плавать в океане, </a:t>
            </a:r>
            <a:endParaRPr lang="ru-RU" sz="2400" b="1" i="1" dirty="0" smtClean="0">
              <a:solidFill>
                <a:schemeClr val="tx1"/>
              </a:solidFill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 smtClean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400" b="1" i="1" dirty="0">
                <a:solidFill>
                  <a:schemeClr val="tx1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ползать по саванне, Панцирь в клетку, как рубаха… Кто же это? </a:t>
            </a:r>
            <a:endParaRPr lang="ru-RU" sz="2400" b="1" i="1" dirty="0">
              <a:solidFill>
                <a:schemeClr val="tx1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0600" y1="14983" x2="60600" y2="14983"/>
                        <a14:foregroundMark x1="92100" y1="18202" x2="92100" y2="18202"/>
                        <a14:foregroundMark x1="95650" y1="24584" x2="95000" y2="35683"/>
                        <a14:foregroundMark x1="54800" y1="23196" x2="78600" y2="11043"/>
                        <a14:foregroundMark x1="58350" y1="14650" x2="70900" y2="10322"/>
                        <a14:foregroundMark x1="90800" y1="23196" x2="92100" y2="29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545831" y="2490970"/>
            <a:ext cx="4184384" cy="37701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7962" y="5288340"/>
            <a:ext cx="1157246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>
                <a:latin typeface="Century Schoolbook" panose="02040604050505020304" pitchFamily="18" charset="0"/>
              </a:rPr>
              <a:t>Зеленые морские черепахи обычно плавают со скоростью 2,5–3 км / ч, в случае угрозы они могут развивать скорость до 35 км / ч</a:t>
            </a:r>
            <a:r>
              <a:rPr lang="ru-RU" sz="2400" b="1" i="1" dirty="0" smtClean="0">
                <a:latin typeface="Century Schoolbook" panose="02040604050505020304" pitchFamily="18" charset="0"/>
              </a:rPr>
              <a:t>.</a:t>
            </a:r>
          </a:p>
          <a:p>
            <a:r>
              <a:rPr lang="ru-RU" sz="2400" b="1" i="1" dirty="0" smtClean="0">
                <a:latin typeface="Century Schoolbook" panose="02040604050505020304" pitchFamily="18" charset="0"/>
              </a:rPr>
              <a:t>Зелёная </a:t>
            </a:r>
            <a:r>
              <a:rPr lang="ru-RU" sz="2400" b="1" i="1" dirty="0">
                <a:latin typeface="Century Schoolbook" panose="02040604050505020304" pitchFamily="18" charset="0"/>
              </a:rPr>
              <a:t>морская черепаха </a:t>
            </a:r>
            <a:r>
              <a:rPr lang="ru-RU" sz="2400" b="1" i="1" dirty="0" smtClean="0">
                <a:latin typeface="Century Schoolbook" panose="02040604050505020304" pitchFamily="18" charset="0"/>
              </a:rPr>
              <a:t>в холодной воде может задерживать дыхание</a:t>
            </a:r>
            <a:endParaRPr lang="ru-RU" sz="2400" b="1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2.29167E-6 -0.125 C -2.29167E-6 -0.18102 0.06901 -0.25 0.125 -0.25 L 0.25 -0.2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7821" y="533417"/>
            <a:ext cx="2764285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75:5</a:t>
            </a:r>
          </a:p>
          <a:p>
            <a:pPr algn="ctr"/>
            <a:r>
              <a:rPr lang="ru-RU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14*5</a:t>
            </a:r>
            <a:endParaRPr lang="ru-RU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65489" y="3767434"/>
            <a:ext cx="2764285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99</a:t>
            </a:r>
            <a:r>
              <a:rPr lang="ru-RU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:3</a:t>
            </a:r>
          </a:p>
          <a:p>
            <a:pPr algn="ctr"/>
            <a:r>
              <a:rPr lang="ru-RU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19*3</a:t>
            </a:r>
            <a:endParaRPr lang="ru-RU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9774" y="676869"/>
            <a:ext cx="2764285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48</a:t>
            </a:r>
            <a:r>
              <a:rPr lang="ru-RU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:10</a:t>
            </a:r>
          </a:p>
          <a:p>
            <a:pPr algn="ctr"/>
            <a:r>
              <a:rPr lang="ru-RU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22*4</a:t>
            </a:r>
            <a:endParaRPr lang="ru-RU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15753" y="3475027"/>
            <a:ext cx="2764285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46</a:t>
            </a:r>
            <a:r>
              <a:rPr lang="ru-RU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:9</a:t>
            </a:r>
          </a:p>
          <a:p>
            <a:pPr algn="ctr"/>
            <a:r>
              <a:rPr lang="ru-RU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17*4</a:t>
            </a:r>
            <a:endParaRPr lang="ru-RU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6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Капитан Краб_ _Морядка_ (зарядка для детей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1" end="12982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b-f-031616-38501573_cruise-ship-sailing-exterior-ambience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207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7962" y="6261100"/>
            <a:ext cx="487363" cy="487363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ab-f-031616-38501573-cruise-ship-sailing-exterior-ambience-01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6"/>
          <a:stretch>
            <a:fillRect/>
          </a:stretch>
        </p:blipFill>
        <p:spPr>
          <a:xfrm>
            <a:off x="260252" y="5682175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74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269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2652" y="758148"/>
            <a:ext cx="487867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Schoolbook" panose="02040604050505020304" pitchFamily="18" charset="0"/>
              </a:rPr>
              <a:t>у</a:t>
            </a:r>
            <a:r>
              <a:rPr lang="ru-RU" sz="9600" b="1" i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Schoolbook" panose="02040604050505020304" pitchFamily="18" charset="0"/>
              </a:rPr>
              <a:t>*=84</a:t>
            </a:r>
            <a:endParaRPr lang="ru-RU" sz="96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4576" y="760277"/>
            <a:ext cx="487867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Schoolbook" panose="02040604050505020304" pitchFamily="18" charset="0"/>
              </a:rPr>
              <a:t>96:а</a:t>
            </a:r>
            <a:r>
              <a:rPr lang="ru-RU" sz="9600" b="1" i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Schoolbook" panose="02040604050505020304" pitchFamily="18" charset="0"/>
              </a:rPr>
              <a:t>=4</a:t>
            </a:r>
            <a:endParaRPr lang="ru-RU" sz="96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652" y="2996291"/>
            <a:ext cx="487867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Schoolbook" panose="02040604050505020304" pitchFamily="18" charset="0"/>
              </a:rPr>
              <a:t>х:23</a:t>
            </a:r>
            <a:r>
              <a:rPr lang="ru-RU" sz="9600" b="1" i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Schoolbook" panose="02040604050505020304" pitchFamily="18" charset="0"/>
              </a:rPr>
              <a:t>=4</a:t>
            </a:r>
            <a:endParaRPr lang="ru-RU" sz="96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4576" y="2978379"/>
            <a:ext cx="487867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Schoolbook" panose="02040604050505020304" pitchFamily="18" charset="0"/>
              </a:rPr>
              <a:t>3</a:t>
            </a:r>
            <a:r>
              <a:rPr lang="ru-RU" sz="9600" b="1" i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Schoolbook" panose="02040604050505020304" pitchFamily="18" charset="0"/>
              </a:rPr>
              <a:t>*к=54</a:t>
            </a:r>
            <a:endParaRPr lang="ru-RU" sz="9600" b="1" i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7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b-f-031616-38501573_cruise-ship-sailing-exterior-ambience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20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7962" y="6261100"/>
            <a:ext cx="487363" cy="487363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ab-f-031616-38501573-cruise-ship-sailing-exterior-ambience-01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260252" y="5682175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618" y="-110035"/>
            <a:ext cx="12583235" cy="707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0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emo png |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6379" y1="38372" x2="66379" y2="38372"/>
                        <a14:foregroundMark x1="70690" y1="36434" x2="70690" y2="36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" y="6815"/>
            <a:ext cx="33147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ьминоги — раскраски для детей скачать онлайн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143" y1="26571" x2="39571" y2="35286"/>
                        <a14:foregroundMark x1="49429" y1="24143" x2="64857" y2="34429"/>
                        <a14:foregroundMark x1="40286" y1="25429" x2="39571" y2="37429"/>
                        <a14:foregroundMark x1="37429" y1="29571" x2="37000" y2="37000"/>
                        <a14:foregroundMark x1="51571" y1="30714" x2="60286" y2="41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16" y="2134814"/>
            <a:ext cx="3246531" cy="324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ультяшная морская звезда со счастливым лицом и звездами на белом фоне  генеративный ай | Премиум Фот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5048" y1="79712" x2="51757" y2="90735"/>
                        <a14:backgroundMark x1="41214" y1="84345" x2="41214" y2="84345"/>
                        <a14:backgroundMark x1="80511" y1="83546" x2="81470" y2="87380"/>
                        <a14:backgroundMark x1="37859" y1="86102" x2="36102" y2="88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88" y="-197834"/>
            <a:ext cx="3179296" cy="31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ультяшный морской конек: векторные изображения и иллюстрации, которые  можно скачать бесплатно | Freepi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12" y="2527716"/>
            <a:ext cx="6993839" cy="42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66978" y="3423814"/>
            <a:ext cx="2592283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latin typeface="Century Schoolbook" panose="02040604050505020304" pitchFamily="18" charset="0"/>
              </a:rPr>
              <a:t>Морской конек </a:t>
            </a:r>
            <a:r>
              <a:rPr lang="ru-RU" sz="2000" b="1" i="1" dirty="0">
                <a:latin typeface="Century Schoolbook" panose="02040604050505020304" pitchFamily="18" charset="0"/>
              </a:rPr>
              <a:t>— мастер маскировки. Их чешуя может стать «невидимой» — слиться с окружающей средой</a:t>
            </a:r>
            <a:r>
              <a:rPr lang="ru-RU" sz="2000" b="1" i="1" dirty="0" smtClean="0">
                <a:latin typeface="Century Schoolbook" panose="02040604050505020304" pitchFamily="18" charset="0"/>
              </a:rPr>
              <a:t>; </a:t>
            </a:r>
            <a:endParaRPr lang="ru-RU" sz="2000" b="1" i="1" dirty="0">
              <a:latin typeface="Century Schoolbook" panose="020406040505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444" y="2651036"/>
            <a:ext cx="2877671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>
                <a:latin typeface="Century Schoolbook" panose="02040604050505020304" pitchFamily="18" charset="0"/>
              </a:rPr>
              <a:t>Рыба – клоун небольшого размера. В природной среде они достигают 12-13 см, но в неволе редко бывают больше 9 см</a:t>
            </a:r>
            <a:r>
              <a:rPr lang="ru-RU" sz="2400" b="1" i="1" dirty="0" smtClean="0">
                <a:latin typeface="Century Schoolbook" panose="02040604050505020304" pitchFamily="18" charset="0"/>
              </a:rPr>
              <a:t>. </a:t>
            </a:r>
            <a:endParaRPr lang="ru-RU" sz="2400" b="1" i="1" dirty="0">
              <a:latin typeface="Century Schoolbook" panose="020406040505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7385" y="5109461"/>
            <a:ext cx="358249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>
                <a:latin typeface="Century Schoolbook" panose="02040604050505020304" pitchFamily="18" charset="0"/>
              </a:rPr>
              <a:t>У осьминогов не одно сердце, а целых три.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68695" y="296924"/>
            <a:ext cx="386642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>
                <a:latin typeface="Century Schoolbook" panose="02040604050505020304" pitchFamily="18" charset="0"/>
              </a:rPr>
              <a:t>Морские звёзды не умеют </a:t>
            </a:r>
            <a:r>
              <a:rPr lang="ru-RU" sz="2000" b="1" i="1" dirty="0" smtClean="0">
                <a:latin typeface="Century Schoolbook" panose="02040604050505020304" pitchFamily="18" charset="0"/>
              </a:rPr>
              <a:t>плавать</a:t>
            </a:r>
            <a:endParaRPr lang="en-US" sz="2000" b="1" i="1" dirty="0" smtClean="0">
              <a:latin typeface="Century Schoolbook" panose="02040604050505020304" pitchFamily="18" charset="0"/>
            </a:endParaRPr>
          </a:p>
          <a:p>
            <a:r>
              <a:rPr lang="ru-RU" sz="2000" b="1" i="1" dirty="0">
                <a:latin typeface="Century Schoolbook" panose="02040604050505020304" pitchFamily="18" charset="0"/>
              </a:rPr>
              <a:t>Вместо крови организм морских звёзд использует воду.</a:t>
            </a:r>
            <a:endParaRPr lang="en-US" sz="2000" b="1" i="1" dirty="0" smtClean="0">
              <a:latin typeface="Century Schoolbook" panose="02040604050505020304" pitchFamily="18" charset="0"/>
            </a:endParaRPr>
          </a:p>
          <a:p>
            <a:endParaRPr lang="ru-RU" sz="2000" b="1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emo png |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6379" y1="38372" x2="66379" y2="38372"/>
                        <a14:foregroundMark x1="70690" y1="36434" x2="70690" y2="36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8" y="6815"/>
            <a:ext cx="33147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ьминоги — раскраски для детей скачать онлайн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143" y1="26571" x2="39571" y2="35286"/>
                        <a14:foregroundMark x1="49429" y1="24143" x2="64857" y2="34429"/>
                        <a14:foregroundMark x1="40286" y1="25429" x2="39571" y2="37429"/>
                        <a14:foregroundMark x1="37429" y1="29571" x2="37000" y2="37000"/>
                        <a14:foregroundMark x1="51571" y1="30714" x2="60286" y2="41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30" y="2050106"/>
            <a:ext cx="3246531" cy="324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ультяшная морская звезда со счастливым лицом и звездами на белом фоне  генеративный ай | Премиум Фот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5048" y1="79712" x2="51757" y2="90735"/>
                        <a14:backgroundMark x1="41214" y1="84345" x2="41214" y2="84345"/>
                        <a14:backgroundMark x1="80511" y1="83546" x2="81470" y2="87380"/>
                        <a14:backgroundMark x1="37859" y1="86102" x2="36102" y2="88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88" y="-197834"/>
            <a:ext cx="3179296" cy="31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ультяшный морской конек: векторные изображения и иллюстрации, которые  можно скачать бесплатно | Freepi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42" y="2651036"/>
            <a:ext cx="6993839" cy="420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66978" y="3423814"/>
            <a:ext cx="2592283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  <a:latin typeface="Century Schoolbook" panose="02040604050505020304" pitchFamily="18" charset="0"/>
              </a:rPr>
              <a:t>Найдите </a:t>
            </a:r>
            <a:r>
              <a:rPr lang="ru-RU" sz="2800" b="1" i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площадь </a:t>
            </a:r>
            <a:r>
              <a:rPr lang="ru-RU" sz="2800" b="1" i="1" dirty="0" err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прямоуголь-ника</a:t>
            </a:r>
            <a:r>
              <a:rPr lang="ru-RU" sz="2800" b="1" i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b="1" i="1" dirty="0">
                <a:solidFill>
                  <a:prstClr val="black"/>
                </a:solidFill>
                <a:latin typeface="Century Schoolbook" panose="02040604050505020304" pitchFamily="18" charset="0"/>
              </a:rPr>
              <a:t>со сторонами </a:t>
            </a:r>
            <a:r>
              <a:rPr lang="ru-RU" sz="2800" b="1" i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7 </a:t>
            </a:r>
            <a:r>
              <a:rPr lang="ru-RU" sz="2800" b="1" i="1" dirty="0">
                <a:solidFill>
                  <a:prstClr val="black"/>
                </a:solidFill>
                <a:latin typeface="Century Schoolbook" panose="02040604050505020304" pitchFamily="18" charset="0"/>
              </a:rPr>
              <a:t>см и </a:t>
            </a:r>
            <a:r>
              <a:rPr lang="ru-RU" sz="2800" b="1" i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5 см</a:t>
            </a:r>
            <a:endParaRPr lang="ru-RU" sz="2800" b="1" i="1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444" y="2651036"/>
            <a:ext cx="309127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 smtClean="0">
                <a:latin typeface="Century Schoolbook" panose="02040604050505020304" pitchFamily="18" charset="0"/>
              </a:rPr>
              <a:t>Сравните выражения:</a:t>
            </a:r>
          </a:p>
          <a:p>
            <a:r>
              <a:rPr lang="ru-RU" sz="2400" b="1" i="1" dirty="0" smtClean="0">
                <a:latin typeface="Century Schoolbook" panose="02040604050505020304" pitchFamily="18" charset="0"/>
              </a:rPr>
              <a:t>7м 8 </a:t>
            </a:r>
            <a:r>
              <a:rPr lang="ru-RU" sz="2400" b="1" i="1" dirty="0" err="1" smtClean="0">
                <a:latin typeface="Century Schoolbook" panose="02040604050505020304" pitchFamily="18" charset="0"/>
              </a:rPr>
              <a:t>дм</a:t>
            </a:r>
            <a:r>
              <a:rPr lang="ru-RU" sz="2400" b="1" i="1" dirty="0" smtClean="0">
                <a:latin typeface="Century Schoolbook" panose="02040604050505020304" pitchFamily="18" charset="0"/>
              </a:rPr>
              <a:t>…78 </a:t>
            </a:r>
            <a:r>
              <a:rPr lang="ru-RU" sz="2400" b="1" i="1" dirty="0" err="1" smtClean="0">
                <a:latin typeface="Century Schoolbook" panose="02040604050505020304" pitchFamily="18" charset="0"/>
              </a:rPr>
              <a:t>дм</a:t>
            </a:r>
            <a:endParaRPr lang="ru-RU" sz="2400" b="1" i="1" dirty="0" smtClean="0">
              <a:latin typeface="Century Schoolbook" panose="02040604050505020304" pitchFamily="18" charset="0"/>
            </a:endParaRPr>
          </a:p>
          <a:p>
            <a:r>
              <a:rPr lang="ru-RU" sz="2400" b="1" i="1" dirty="0" smtClean="0">
                <a:latin typeface="Century Schoolbook" panose="02040604050505020304" pitchFamily="18" charset="0"/>
              </a:rPr>
              <a:t>18 мм…8см 1 мм</a:t>
            </a:r>
            <a:endParaRPr lang="ru-RU" sz="2400" b="1" i="1" dirty="0">
              <a:latin typeface="Century Schoolbook" panose="020406040505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413" y="4912606"/>
            <a:ext cx="4483199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 smtClean="0">
                <a:latin typeface="Century Schoolbook" panose="02040604050505020304" pitchFamily="18" charset="0"/>
              </a:rPr>
              <a:t>Найдите периметр прямоугольника со сторонами 4 см и 3 см</a:t>
            </a:r>
            <a:endParaRPr lang="ru-RU" sz="2800" b="1" i="1" dirty="0">
              <a:latin typeface="Century Schoolbook" panose="020406040505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68695" y="296924"/>
            <a:ext cx="386642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i="1" dirty="0" smtClean="0">
                <a:latin typeface="Century Schoolbook" panose="02040604050505020304" pitchFamily="18" charset="0"/>
              </a:rPr>
              <a:t>Сравните выражения:</a:t>
            </a:r>
          </a:p>
          <a:p>
            <a:r>
              <a:rPr lang="ru-RU" sz="2400" b="1" i="1" dirty="0" smtClean="0">
                <a:latin typeface="Century Schoolbook" panose="02040604050505020304" pitchFamily="18" charset="0"/>
              </a:rPr>
              <a:t>6 </a:t>
            </a:r>
            <a:r>
              <a:rPr lang="ru-RU" sz="2400" b="1" i="1" dirty="0" err="1" smtClean="0">
                <a:latin typeface="Century Schoolbook" panose="02040604050505020304" pitchFamily="18" charset="0"/>
              </a:rPr>
              <a:t>дм</a:t>
            </a:r>
            <a:r>
              <a:rPr lang="ru-RU" sz="2400" b="1" i="1" dirty="0">
                <a:latin typeface="Century Schoolbook" panose="02040604050505020304" pitchFamily="18" charset="0"/>
              </a:rPr>
              <a:t> </a:t>
            </a:r>
            <a:r>
              <a:rPr lang="ru-RU" sz="2400" b="1" i="1" dirty="0" smtClean="0">
                <a:latin typeface="Century Schoolbook" panose="02040604050505020304" pitchFamily="18" charset="0"/>
              </a:rPr>
              <a:t>5 см…7 </a:t>
            </a:r>
            <a:r>
              <a:rPr lang="ru-RU" sz="2400" b="1" i="1" dirty="0" err="1" smtClean="0">
                <a:latin typeface="Century Schoolbook" panose="02040604050505020304" pitchFamily="18" charset="0"/>
              </a:rPr>
              <a:t>дм</a:t>
            </a:r>
            <a:endParaRPr lang="ru-RU" sz="2400" b="1" i="1" dirty="0" smtClean="0">
              <a:latin typeface="Century Schoolbook" panose="02040604050505020304" pitchFamily="18" charset="0"/>
            </a:endParaRPr>
          </a:p>
          <a:p>
            <a:r>
              <a:rPr lang="ru-RU" sz="2400" b="1" i="1" dirty="0" smtClean="0">
                <a:latin typeface="Century Schoolbook" panose="02040604050505020304" pitchFamily="18" charset="0"/>
              </a:rPr>
              <a:t>95 см… 9 </a:t>
            </a:r>
            <a:r>
              <a:rPr lang="ru-RU" sz="2400" b="1" i="1" dirty="0" err="1" smtClean="0">
                <a:latin typeface="Century Schoolbook" panose="02040604050505020304" pitchFamily="18" charset="0"/>
              </a:rPr>
              <a:t>дм</a:t>
            </a:r>
            <a:r>
              <a:rPr lang="ru-RU" sz="2400" b="1" i="1" dirty="0" smtClean="0">
                <a:latin typeface="Century Schoolbook" panose="02040604050505020304" pitchFamily="18" charset="0"/>
              </a:rPr>
              <a:t> 5 см</a:t>
            </a:r>
            <a:endParaRPr lang="en-US" sz="2400" b="1" i="1" dirty="0" smtClean="0">
              <a:latin typeface="Century Schoolbook" panose="02040604050505020304" pitchFamily="18" charset="0"/>
            </a:endParaRPr>
          </a:p>
          <a:p>
            <a:endParaRPr lang="ru-RU" sz="2400" b="1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море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534.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8950" y="5870575"/>
            <a:ext cx="487363" cy="487363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море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218049" y="62730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V="1">
            <a:off x="5112961" y="-902044"/>
            <a:ext cx="4141366" cy="6424427"/>
          </a:xfrm>
          <a:prstGeom prst="rect">
            <a:avLst/>
          </a:prstGeom>
        </p:spPr>
      </p:pic>
      <p:pic>
        <p:nvPicPr>
          <p:cNvPr id="5" name="zvuk-tifon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5100" y="6289675"/>
            <a:ext cx="487363" cy="487363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korabelnyy-kolokol-tre-ogi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232117" y="573844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68486" y="858980"/>
            <a:ext cx="6096000" cy="34591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Чем занимались на уроке?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показалось наиболее трудным?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-Какое задание понравилось больше всего?</a:t>
            </a:r>
          </a:p>
        </p:txBody>
      </p:sp>
    </p:spTree>
    <p:extLst>
      <p:ext uri="{BB962C8B-B14F-4D97-AF65-F5344CB8AC3E}">
        <p14:creationId xmlns:p14="http://schemas.microsoft.com/office/powerpoint/2010/main" val="6921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718" y="0"/>
            <a:ext cx="10569387" cy="713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3735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7122" y="1504438"/>
            <a:ext cx="6096000" cy="25013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i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i="1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Стр. 33 №7</a:t>
            </a:r>
            <a:endParaRPr lang="ru-RU" sz="4800" b="1" i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079876" y="1341438"/>
            <a:ext cx="4968875" cy="3167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rgbClr val="00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Морское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rgbClr val="00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3735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07122" y="1504438"/>
            <a:ext cx="6524384" cy="339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i="1" u="sng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урока: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закрепим  </a:t>
            </a:r>
            <a:r>
              <a:rPr lang="ru-RU" sz="2800" b="1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умения решать  примеры, уравнения, </a:t>
            </a:r>
            <a:r>
              <a:rPr lang="ru-RU" sz="28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задачи;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узнаем  </a:t>
            </a:r>
            <a:r>
              <a:rPr lang="ru-RU" sz="2800" b="1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интересные  сведения  из  жизни  морских обитателей. </a:t>
            </a:r>
            <a:endParaRPr lang="ru-RU" sz="6600" b="1" i="1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0219" y="678873"/>
            <a:ext cx="11069782" cy="21236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10-к , 91- ь ,21- р, 40- б, 33 - а, 58 -л , 14-о.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219" y="3214255"/>
            <a:ext cx="11069782" cy="21236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10, 14, 21,33, 40, 58, 91</a:t>
            </a:r>
          </a:p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К    о   р   а    б    л    ь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06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V="1">
            <a:off x="5112961" y="-902043"/>
            <a:ext cx="4141366" cy="6424427"/>
          </a:xfrm>
          <a:prstGeom prst="rect">
            <a:avLst/>
          </a:prstGeom>
        </p:spPr>
      </p:pic>
      <p:pic>
        <p:nvPicPr>
          <p:cNvPr id="3" name="zvuk-tifon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6255" y="6289675"/>
            <a:ext cx="486208" cy="487363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648661" y="6291470"/>
            <a:ext cx="467139" cy="40750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korabelnyy-kolokol-tre-ogi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232117" y="573844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99965" y="354762"/>
            <a:ext cx="738005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Schoolbook" panose="02040604050505020304" pitchFamily="18" charset="0"/>
              </a:rPr>
              <a:t>27.02.23</a:t>
            </a:r>
          </a:p>
          <a:p>
            <a:pPr algn="ctr"/>
            <a:r>
              <a:rPr lang="ru-RU" sz="54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Schoolbook" panose="02040604050505020304" pitchFamily="18" charset="0"/>
              </a:rPr>
              <a:t>Классная работа</a:t>
            </a:r>
            <a:endParaRPr lang="ru-RU" sz="5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6" y="2622909"/>
            <a:ext cx="2466705" cy="24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5831419" y="-1141529"/>
            <a:ext cx="4141366" cy="6424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111" y1="69333" x2="63111" y2="69333"/>
                        <a14:foregroundMark x1="61333" y1="75111" x2="61333" y2="75111"/>
                        <a14:foregroundMark x1="32000" y1="96000" x2="32000" y2="96000"/>
                        <a14:foregroundMark x1="29333" y1="89778" x2="29333" y2="89778"/>
                        <a14:foregroundMark x1="39111" y1="18667" x2="39111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4779" y="2684009"/>
            <a:ext cx="2143125" cy="21431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9789" y="380889"/>
            <a:ext cx="4642617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Устный счёт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2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83771" y="914452"/>
            <a:ext cx="102935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5400" b="1" i="1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Плыви, плыви, кораблик,</a:t>
            </a:r>
          </a:p>
          <a:p>
            <a:pPr algn="just">
              <a:spcAft>
                <a:spcPts val="800"/>
              </a:spcAft>
            </a:pPr>
            <a:r>
              <a:rPr lang="ru-RU" sz="5400" b="1" i="1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i="1" dirty="0" smtClean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 </a:t>
            </a:r>
            <a:r>
              <a:rPr lang="ru-RU" sz="5400" b="1" i="1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запад, на  восток,</a:t>
            </a:r>
          </a:p>
          <a:p>
            <a:pPr algn="just">
              <a:spcAft>
                <a:spcPts val="800"/>
              </a:spcAft>
            </a:pPr>
            <a:r>
              <a:rPr lang="ru-RU" sz="5400" b="1" i="1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i="1" dirty="0" smtClean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Веди</a:t>
            </a:r>
            <a:r>
              <a:rPr lang="ru-RU" sz="5400" b="1" i="1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веди </a:t>
            </a:r>
            <a:r>
              <a:rPr lang="ru-RU" sz="5400" b="1" i="1" dirty="0" smtClean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  </a:t>
            </a:r>
            <a:r>
              <a:rPr lang="ru-RU" sz="5400" b="1" i="1" dirty="0"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 знаниям</a:t>
            </a:r>
          </a:p>
          <a:p>
            <a:r>
              <a:rPr lang="ru-RU" sz="5400" b="1" i="1" dirty="0">
                <a:latin typeface="Century Schoolbook" panose="02040604050505020304" pitchFamily="18" charset="0"/>
                <a:ea typeface="Calibri" panose="020F0502020204030204" pitchFamily="34" charset="0"/>
              </a:rPr>
              <a:t>     Наш  сказочный  урок.</a:t>
            </a:r>
            <a:endParaRPr lang="ru-RU" sz="5400" b="1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3354</TotalTime>
  <Words>356</Words>
  <Application>Microsoft Office PowerPoint</Application>
  <PresentationFormat>Широкоэкранный</PresentationFormat>
  <Paragraphs>62</Paragraphs>
  <Slides>23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Calibri</vt:lpstr>
      <vt:lpstr>Candara Light</vt:lpstr>
      <vt:lpstr>Century Gothic</vt:lpstr>
      <vt:lpstr>Century Schoolbook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Крупинов</dc:creator>
  <cp:lastModifiedBy>Lenovo</cp:lastModifiedBy>
  <cp:revision>44</cp:revision>
  <dcterms:created xsi:type="dcterms:W3CDTF">2021-02-24T18:50:49Z</dcterms:created>
  <dcterms:modified xsi:type="dcterms:W3CDTF">2024-02-29T06:17:40Z</dcterms:modified>
</cp:coreProperties>
</file>