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8"/>
  </p:notes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66" d="100"/>
          <a:sy n="66" d="100"/>
        </p:scale>
        <p:origin x="-150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07C86-BAC4-4D1E-92C5-2F100AC91F7F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6A7F0-76B5-47EC-AE35-9BBAE9427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34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355CF-5D5D-41CD-BB5B-B10450C0CCA6}" type="slidenum">
              <a:rPr lang="ru-RU" noProof="0" smtClean="0"/>
              <a:t>16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385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48225" y="0"/>
            <a:ext cx="4295775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065478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9189" y="5047107"/>
            <a:ext cx="3754211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89" y="4081468"/>
            <a:ext cx="3754211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=""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  <p:transition spd="slow">
    <p:pull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slow">
    <p:pull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пн 06.04.20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ransition spd="slow">
    <p:pull dir="ld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282153"/>
          </a:xfrm>
        </p:spPr>
        <p:txBody>
          <a:bodyPr>
            <a:normAutofit/>
          </a:bodyPr>
          <a:lstStyle/>
          <a:p>
            <a:r>
              <a:rPr lang="ky-KG" dirty="0" smtClean="0"/>
              <a:t>Школа-гимназия имени С.М.Кирова Ак-Суйского района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823" y="1806575"/>
            <a:ext cx="5320354" cy="4052888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04864"/>
            <a:ext cx="7053932" cy="4437236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520847"/>
      </p:ext>
    </p:extLst>
  </p:cSld>
  <p:clrMapOvr>
    <a:masterClrMapping/>
  </p:clrMapOvr>
  <p:transition spd="slow" advTm="11242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ВИДЫ ВСТАВНЫХ КОНСТРУКЦИЙ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1396848"/>
              </p:ext>
            </p:extLst>
          </p:nvPr>
        </p:nvGraphicFramePr>
        <p:xfrm>
          <a:off x="251520" y="980728"/>
          <a:ext cx="8275579" cy="6172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/>
                <a:gridCol w="7051443"/>
              </a:tblGrid>
              <a:tr h="3834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Вставной  знак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Это было великолепное (!) зрелище, как мне потом сообщили, однако никому не было весело.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  <a:tr h="20342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Вставное слово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Журналы иностранной литературы (два) я велел выслать в Ялту (Ч.)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  <a:tr h="3834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Вставное словосочетание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Приблизительно в середине улицы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(более версты длиной) стояла большая деревянная церковь (Кор.)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  <a:tr h="3834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Вставное предложение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...Рыбаки с вечера выпили, закусили (а было уж темновато), легли спать (</a:t>
                      </a:r>
                      <a:r>
                        <a:rPr lang="ru-RU" sz="1200" dirty="0" err="1">
                          <a:effectLst/>
                        </a:rPr>
                        <a:t>Сол</a:t>
                      </a:r>
                      <a:r>
                        <a:rPr lang="ru-RU" sz="1200" dirty="0">
                          <a:effectLst/>
                        </a:rPr>
                        <a:t>.)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  <a:tr h="45204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Вставное сложное предложение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Собравшиеся (в числе их присутствовал старый буфетчик, по прозвищу Дядя Хвост, к которому все с почтением обращались за советом, хотя только и слышали от него, что: вот оно как, да! да, да, да!) начали с того, что на всякий случай, для безопасности, заперли Капитана в чуланчике с водоочистительной машиной...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  <a:tr h="4829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Вставка к абзацу как самостоятельно оформленная конструкция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Завтра, когда вы будете открывать глаза и сладко потягиваться в своих теплых постелях, эти чудаки с ящиками будут уже сидеть на льду, на водоеме, встретив зимний рассвет. (Многие, многие тысячи чудаков на всевозможных подмосковных водоемах в радиусе не менее двухсот километров.) (</a:t>
                      </a:r>
                      <a:r>
                        <a:rPr lang="ru-RU" sz="1200" dirty="0" err="1">
                          <a:effectLst/>
                        </a:rPr>
                        <a:t>Сол</a:t>
                      </a:r>
                      <a:r>
                        <a:rPr lang="ru-RU" sz="1200" dirty="0">
                          <a:effectLst/>
                        </a:rPr>
                        <a:t>.) -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  <a:tr h="6588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Вставной абзац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«Милостивый государь граф Алексей Андреевич.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(Он писал Аракчееву, но знал, что письмо его будет прочтено государем, и потому, насколько он был к тому способен, обдумывал каждое слово.)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Я думаю, что министр рапортовал об оставлении неприятелю Смоленска» (Л. Т)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  <a:tr h="9037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Вставное самостоятельно оформленное предложение (риторический вопрос).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Многие люди умирают не столько от болезней, сколько от неуемной, снедающей их вечной страсти - выдать себя за большее, чем они есть. (Кому не хочется слыть умным, достойным, красивым и к тому же грозным, справедливым, решительным?..) (</a:t>
                      </a:r>
                      <a:r>
                        <a:rPr lang="ru-RU" sz="1200" dirty="0" err="1">
                          <a:effectLst/>
                        </a:rPr>
                        <a:t>Айтм</a:t>
                      </a:r>
                      <a:r>
                        <a:rPr lang="ru-RU" sz="1200" dirty="0">
                          <a:effectLst/>
                        </a:rPr>
                        <a:t>.) 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995" marR="34995" marT="0" marB="0"/>
                </a:tc>
              </a:tr>
            </a:tbl>
          </a:graphicData>
        </a:graphic>
      </p:graphicFrame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93734"/>
      </p:ext>
    </p:extLst>
  </p:cSld>
  <p:clrMapOvr>
    <a:masterClrMapping/>
  </p:clrMapOvr>
  <p:transition spd="slow" advTm="217795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Запишите предложения и расставьте знаки препинания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dirty="0">
                <a:latin typeface="Arial" charset="0"/>
              </a:rPr>
              <a:t>Дикий барин так его прозвали, настоящее же его имя было </a:t>
            </a:r>
            <a:r>
              <a:rPr lang="ru-RU" altLang="ru-RU" dirty="0" err="1">
                <a:latin typeface="Arial" charset="0"/>
              </a:rPr>
              <a:t>Перевлесов</a:t>
            </a:r>
            <a:r>
              <a:rPr lang="ru-RU" altLang="ru-RU" dirty="0">
                <a:latin typeface="Arial" charset="0"/>
              </a:rPr>
              <a:t> пользовался огромным влиянием во всей округе. </a:t>
            </a:r>
          </a:p>
          <a:p>
            <a:pPr>
              <a:buNone/>
            </a:pPr>
            <a:r>
              <a:rPr lang="ru-RU" altLang="ru-RU" dirty="0">
                <a:latin typeface="Arial" charset="0"/>
              </a:rPr>
              <a:t>Однажды войдя в квартиру у меня был от неё собственный ключ я услышал тихое пение . </a:t>
            </a:r>
          </a:p>
          <a:p>
            <a:pPr>
              <a:buNone/>
            </a:pPr>
            <a:r>
              <a:rPr lang="ru-RU" altLang="ru-RU" dirty="0" err="1">
                <a:latin typeface="Arial" charset="0"/>
              </a:rPr>
              <a:t>Дубечня</a:t>
            </a:r>
            <a:r>
              <a:rPr lang="ru-RU" altLang="ru-RU" dirty="0">
                <a:latin typeface="Arial" charset="0"/>
              </a:rPr>
              <a:t> так называлась наша первая станция находилась в семнадцати верстах от города.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1568"/>
      </p:ext>
    </p:extLst>
  </p:cSld>
  <p:clrMapOvr>
    <a:masterClrMapping/>
  </p:clrMapOvr>
  <p:transition spd="slow" advTm="68309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ПРОВЕРИМ!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altLang="ru-RU" dirty="0">
                <a:latin typeface="Arial" charset="0"/>
              </a:rPr>
              <a:t>Дикий барин </a:t>
            </a:r>
            <a:r>
              <a:rPr lang="ru-RU" altLang="ru-RU" dirty="0">
                <a:solidFill>
                  <a:srgbClr val="C00000"/>
                </a:solidFill>
                <a:latin typeface="Arial" charset="0"/>
              </a:rPr>
              <a:t>(так его прозвали, настоящее же его имя было </a:t>
            </a:r>
            <a:r>
              <a:rPr lang="ru-RU" altLang="ru-RU" dirty="0" err="1">
                <a:solidFill>
                  <a:srgbClr val="C00000"/>
                </a:solidFill>
                <a:latin typeface="Arial" charset="0"/>
              </a:rPr>
              <a:t>Перевлесов</a:t>
            </a:r>
            <a:r>
              <a:rPr lang="ru-RU" altLang="ru-RU" dirty="0">
                <a:solidFill>
                  <a:srgbClr val="C00000"/>
                </a:solidFill>
                <a:latin typeface="Arial" charset="0"/>
              </a:rPr>
              <a:t>)</a:t>
            </a:r>
            <a:r>
              <a:rPr lang="ru-RU" altLang="ru-RU" dirty="0">
                <a:latin typeface="Arial" charset="0"/>
              </a:rPr>
              <a:t> пользовался огромным влиянием во всей округе. </a:t>
            </a:r>
          </a:p>
          <a:p>
            <a:r>
              <a:rPr lang="ru-RU" altLang="ru-RU" dirty="0">
                <a:latin typeface="Arial" charset="0"/>
              </a:rPr>
              <a:t>. Однажды</a:t>
            </a:r>
            <a:r>
              <a:rPr lang="ru-RU" altLang="ru-RU" dirty="0">
                <a:solidFill>
                  <a:srgbClr val="00B0F0"/>
                </a:solidFill>
                <a:latin typeface="Arial" charset="0"/>
              </a:rPr>
              <a:t>, войдя в квартиру</a:t>
            </a:r>
            <a:r>
              <a:rPr lang="ru-RU" altLang="ru-RU" dirty="0">
                <a:solidFill>
                  <a:srgbClr val="C00000"/>
                </a:solidFill>
                <a:latin typeface="Arial" charset="0"/>
              </a:rPr>
              <a:t>,( у меня был от неё собственный ключ) </a:t>
            </a:r>
            <a:r>
              <a:rPr lang="ru-RU" altLang="ru-RU" dirty="0">
                <a:latin typeface="Arial" charset="0"/>
              </a:rPr>
              <a:t>я услышал тихое пение </a:t>
            </a:r>
          </a:p>
          <a:p>
            <a:r>
              <a:rPr lang="ru-RU" altLang="ru-RU" dirty="0" err="1">
                <a:latin typeface="Arial" charset="0"/>
              </a:rPr>
              <a:t>Дубечня</a:t>
            </a:r>
            <a:r>
              <a:rPr lang="ru-RU" altLang="ru-RU" dirty="0">
                <a:latin typeface="Arial" charset="0"/>
              </a:rPr>
              <a:t> - </a:t>
            </a:r>
            <a:r>
              <a:rPr lang="ru-RU" altLang="ru-RU" dirty="0">
                <a:solidFill>
                  <a:srgbClr val="C00000"/>
                </a:solidFill>
                <a:latin typeface="Arial" charset="0"/>
              </a:rPr>
              <a:t>так называлась наша первая станция </a:t>
            </a:r>
            <a:r>
              <a:rPr lang="ru-RU" altLang="ru-RU" dirty="0">
                <a:latin typeface="Arial" charset="0"/>
              </a:rPr>
              <a:t>- находилась в семнадцати верстах от города.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3420"/>
      </p:ext>
    </p:extLst>
  </p:cSld>
  <p:clrMapOvr>
    <a:masterClrMapping/>
  </p:clrMapOvr>
  <p:transition spd="slow" advTm="64445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РАССТАВИМ ЗНАКИ ПРЕПИНАНИЯ!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i="1" dirty="0">
                <a:latin typeface="Arial" panose="020B0604020202020204" pitchFamily="34" charset="0"/>
              </a:rPr>
              <a:t>На другое утро я уже проснулся, но еще не вставал стук палки раздался у меня под окном.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i="1" dirty="0">
                <a:latin typeface="Arial" panose="020B0604020202020204" pitchFamily="34" charset="0"/>
              </a:rPr>
              <a:t>Птенчик упал из гнезда ветер сильно качал березы аллеи и сидел неподвижно.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i="1" dirty="0">
                <a:latin typeface="Arial" panose="020B0604020202020204" pitchFamily="34" charset="0"/>
              </a:rPr>
              <a:t>Мы обошли развалину кругом Ася шла за нами следом и полюбовались видами гор.</a:t>
            </a:r>
          </a:p>
          <a:p>
            <a:pPr marL="457200" indent="-457200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i="1" dirty="0">
                <a:latin typeface="Arial" panose="020B0604020202020204" pitchFamily="34" charset="0"/>
              </a:rPr>
              <a:t>Слово «лауреат» из лат. языка «увенчанный лаврами» обозначает звание, которое присуждают за выдающиеся заслуги, достижения в производстве, технике, науке, искусстве.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00913"/>
      </p:ext>
    </p:extLst>
  </p:cSld>
  <p:clrMapOvr>
    <a:masterClrMapping/>
  </p:clrMapOvr>
  <p:transition spd="slow" advTm="54067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ПРОВЕРИМ СЕБЯ!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ru-RU" altLang="ru-RU" i="1" dirty="0">
                <a:latin typeface="Arial" charset="0"/>
              </a:rPr>
              <a:t>На другое утро </a:t>
            </a:r>
            <a:r>
              <a:rPr lang="ru-RU" altLang="ru-RU" i="1" dirty="0">
                <a:solidFill>
                  <a:srgbClr val="C00000"/>
                </a:solidFill>
                <a:latin typeface="Arial" charset="0"/>
              </a:rPr>
              <a:t>(я уже проснулся, но еще не вставал) </a:t>
            </a:r>
            <a:r>
              <a:rPr lang="ru-RU" altLang="ru-RU" i="1" dirty="0">
                <a:latin typeface="Arial" charset="0"/>
              </a:rPr>
              <a:t>стук палки раздался у меня под окном.</a:t>
            </a:r>
          </a:p>
          <a:p>
            <a:pPr marL="457200" indent="-457200">
              <a:buFontTx/>
              <a:buAutoNum type="arabicPeriod"/>
            </a:pPr>
            <a:r>
              <a:rPr lang="ru-RU" altLang="ru-RU" i="1" dirty="0">
                <a:latin typeface="Arial" charset="0"/>
              </a:rPr>
              <a:t>Птенчик упал из гнезда </a:t>
            </a:r>
            <a:r>
              <a:rPr lang="ru-RU" altLang="ru-RU" i="1" dirty="0">
                <a:solidFill>
                  <a:srgbClr val="C00000"/>
                </a:solidFill>
                <a:latin typeface="Arial" charset="0"/>
              </a:rPr>
              <a:t>(ветер сильно качал березы аллеи) </a:t>
            </a:r>
            <a:r>
              <a:rPr lang="ru-RU" altLang="ru-RU" i="1" dirty="0">
                <a:latin typeface="Arial" charset="0"/>
              </a:rPr>
              <a:t>и сидел неподвижно.</a:t>
            </a:r>
          </a:p>
          <a:p>
            <a:pPr marL="457200" indent="-457200">
              <a:buFontTx/>
              <a:buAutoNum type="arabicPeriod"/>
            </a:pPr>
            <a:r>
              <a:rPr lang="ru-RU" altLang="ru-RU" i="1" dirty="0">
                <a:latin typeface="Arial" charset="0"/>
              </a:rPr>
              <a:t>Мы обошли развалину кругом </a:t>
            </a:r>
            <a:r>
              <a:rPr lang="ru-RU" altLang="ru-RU" i="1" dirty="0">
                <a:solidFill>
                  <a:srgbClr val="C00000"/>
                </a:solidFill>
                <a:latin typeface="Arial" charset="0"/>
              </a:rPr>
              <a:t>(Ася шла за нами следом) </a:t>
            </a:r>
            <a:r>
              <a:rPr lang="ru-RU" altLang="ru-RU" i="1" dirty="0">
                <a:latin typeface="Arial" charset="0"/>
              </a:rPr>
              <a:t>и полюбовались видами гор.</a:t>
            </a:r>
          </a:p>
          <a:p>
            <a:pPr marL="457200" indent="-457200">
              <a:buFontTx/>
              <a:buAutoNum type="arabicPeriod"/>
            </a:pPr>
            <a:r>
              <a:rPr lang="ru-RU" altLang="ru-RU" i="1" dirty="0">
                <a:latin typeface="Arial" charset="0"/>
              </a:rPr>
              <a:t>Слово «лауреат» </a:t>
            </a:r>
            <a:r>
              <a:rPr lang="ru-RU" altLang="ru-RU" i="1" dirty="0">
                <a:solidFill>
                  <a:srgbClr val="C00000"/>
                </a:solidFill>
                <a:latin typeface="Arial" charset="0"/>
              </a:rPr>
              <a:t>(из лат. языка «увенчанный лаврами») </a:t>
            </a:r>
            <a:r>
              <a:rPr lang="ru-RU" altLang="ru-RU" i="1" dirty="0">
                <a:latin typeface="Arial" charset="0"/>
              </a:rPr>
              <a:t>обозначает звание, которое присуждают за выдающиеся заслуги, достижения в производстве, технике, науке, искусстве.</a:t>
            </a: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96716"/>
      </p:ext>
    </p:extLst>
  </p:cSld>
  <p:clrMapOvr>
    <a:masterClrMapping/>
  </p:clrMapOvr>
  <p:transition spd="slow" advTm="50994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ru-RU" altLang="ru-RU" sz="4000" dirty="0"/>
              <a:t>Стр. 195, упр.385</a:t>
            </a:r>
          </a:p>
          <a:p>
            <a:pPr algn="ctr">
              <a:lnSpc>
                <a:spcPct val="90000"/>
              </a:lnSpc>
              <a:buNone/>
            </a:pPr>
            <a:r>
              <a:rPr lang="ru-RU" altLang="ru-RU" sz="4000" dirty="0"/>
              <a:t>Учебник С.Г. </a:t>
            </a:r>
            <a:r>
              <a:rPr lang="ru-RU" altLang="ru-RU" sz="4000" dirty="0" err="1" smtClean="0"/>
              <a:t>Бархударова</a:t>
            </a:r>
            <a:endParaRPr lang="ru-RU" altLang="ru-RU" sz="4000" dirty="0" smtClean="0"/>
          </a:p>
          <a:p>
            <a:pPr algn="ctr">
              <a:lnSpc>
                <a:spcPct val="90000"/>
              </a:lnSpc>
              <a:buNone/>
            </a:pPr>
            <a:endParaRPr lang="ru-RU" altLang="ru-RU" sz="4000" dirty="0" smtClean="0"/>
          </a:p>
          <a:p>
            <a:pPr algn="ctr">
              <a:lnSpc>
                <a:spcPct val="90000"/>
              </a:lnSpc>
              <a:buNone/>
            </a:pPr>
            <a:endParaRPr lang="ru-RU" altLang="ru-RU" sz="4000" dirty="0"/>
          </a:p>
          <a:p>
            <a:pPr algn="ctr">
              <a:lnSpc>
                <a:spcPct val="90000"/>
              </a:lnSpc>
              <a:buNone/>
            </a:pPr>
            <a:r>
              <a:rPr lang="ru-RU" altLang="ru-RU" sz="4000" dirty="0" smtClean="0"/>
              <a:t>ЖЕЛАЮ УСПЕХА!</a:t>
            </a:r>
          </a:p>
          <a:p>
            <a:pPr algn="ctr">
              <a:lnSpc>
                <a:spcPct val="90000"/>
              </a:lnSpc>
              <a:buNone/>
            </a:pPr>
            <a:endParaRPr lang="ru-RU" sz="40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83040"/>
      </p:ext>
    </p:extLst>
  </p:cSld>
  <p:clrMapOvr>
    <a:masterClrMapping/>
  </p:clrMapOvr>
  <p:transition spd="slow" advTm="18476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Крупный план часов">
            <a:extLst>
              <a:ext uri="{FF2B5EF4-FFF2-40B4-BE49-F238E27FC236}">
                <a16:creationId xmlns=""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2500"/>
          <a:stretch/>
        </p:blipFill>
        <p:spPr/>
      </p:pic>
      <p:pic>
        <p:nvPicPr>
          <p:cNvPr id="5" name="Рисунок 4" descr="Девочка с наушниками, рюкзаком и стопкой книг и папок">
            <a:extLst>
              <a:ext uri="{FF2B5EF4-FFF2-40B4-BE49-F238E27FC236}">
                <a16:creationId xmlns=""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11" r="12511"/>
          <a:stretch/>
        </p:blipFill>
        <p:spPr/>
      </p:pic>
      <p:sp>
        <p:nvSpPr>
          <p:cNvPr id="34" name="Текст 33">
            <a:extLst>
              <a:ext uri="{FF2B5EF4-FFF2-40B4-BE49-F238E27FC236}">
                <a16:creationId xmlns=""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ru-RU">
                <a:solidFill>
                  <a:schemeClr val="bg1"/>
                </a:solidFill>
              </a:rPr>
              <a:t>Lorem ipsum dolor sit amet, consectetuer adipiscing elit. Maecenas porttitor congue massa. Fusce posuere, magna sed pulvinar ultricies, purus lectus malesuada libero, sit amet commodo magna eros quis urna.</a:t>
            </a:r>
          </a:p>
        </p:txBody>
      </p:sp>
      <p:sp>
        <p:nvSpPr>
          <p:cNvPr id="33" name="Заголовок 32">
            <a:extLst>
              <a:ext uri="{FF2B5EF4-FFF2-40B4-BE49-F238E27FC236}">
                <a16:creationId xmlns=""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>
                <a:solidFill>
                  <a:schemeClr val="bg1"/>
                </a:solidFill>
              </a:rPr>
              <a:t>LOREM IPSUM DOLOR SIT AMET, CONSECTETUER ADIPISCING ELIT. </a:t>
            </a:r>
          </a:p>
        </p:txBody>
      </p:sp>
      <p:grpSp>
        <p:nvGrpSpPr>
          <p:cNvPr id="9" name="Группа 8" descr="Декоративный элемент">
            <a:extLst>
              <a:ext uri="{FF2B5EF4-FFF2-40B4-BE49-F238E27FC236}">
                <a16:creationId xmlns="" xmlns:a16="http://schemas.microsoft.com/office/drawing/2014/main" id="{E7969C14-1078-4610-9BC5-74119C9B87BE}"/>
              </a:ext>
            </a:extLst>
          </p:cNvPr>
          <p:cNvGrpSpPr/>
          <p:nvPr/>
        </p:nvGrpSpPr>
        <p:grpSpPr>
          <a:xfrm>
            <a:off x="0" y="3808320"/>
            <a:ext cx="5874906" cy="2547440"/>
            <a:chOff x="0" y="3808320"/>
            <a:chExt cx="7833208" cy="2547440"/>
          </a:xfrm>
        </p:grpSpPr>
        <p:sp>
          <p:nvSpPr>
            <p:cNvPr id="10" name="Полилиния: фигура 9">
              <a:extLst>
                <a:ext uri="{FF2B5EF4-FFF2-40B4-BE49-F238E27FC236}">
                  <a16:creationId xmlns=""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  <p:sp>
          <p:nvSpPr>
            <p:cNvPr id="11" name="Полилиния: Фигура 10">
              <a:extLst>
                <a:ext uri="{FF2B5EF4-FFF2-40B4-BE49-F238E27FC236}">
                  <a16:creationId xmlns=""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ru-RU"/>
            </a:p>
          </p:txBody>
        </p:sp>
      </p:grpSp>
      <p:sp>
        <p:nvSpPr>
          <p:cNvPr id="14" name="Прямоугольник 13" descr="Декоративный элемент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</a:extLst>
          </p:cNvPr>
          <p:cNvSpPr/>
          <p:nvPr/>
        </p:nvSpPr>
        <p:spPr>
          <a:xfrm>
            <a:off x="0" y="6355760"/>
            <a:ext cx="9144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5" name="Овал 14" descr="Декоративный элемент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</a:extLst>
          </p:cNvPr>
          <p:cNvSpPr/>
          <p:nvPr/>
        </p:nvSpPr>
        <p:spPr>
          <a:xfrm>
            <a:off x="8318407" y="6086479"/>
            <a:ext cx="450731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12" name="Номер слайда 5">
            <a:extLst>
              <a:ext uri="{FF2B5EF4-FFF2-40B4-BE49-F238E27FC236}">
                <a16:creationId xmlns=""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8318407" y="6189346"/>
            <a:ext cx="450731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smtClean="0">
                <a:solidFill>
                  <a:schemeClr val="bg1"/>
                </a:solidFill>
              </a:rPr>
              <a:pPr algn="ctr" rtl="0"/>
              <a:t>16</a:t>
            </a:fld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  <p:transition spd="slow" advTm="2034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2304255"/>
          </a:xfrm>
        </p:spPr>
        <p:txBody>
          <a:bodyPr>
            <a:normAutofit/>
          </a:bodyPr>
          <a:lstStyle/>
          <a:p>
            <a:r>
              <a:rPr lang="ru-RU" dirty="0" smtClean="0"/>
              <a:t>8 КЛАСС</a:t>
            </a:r>
            <a:br>
              <a:rPr lang="ru-RU" dirty="0" smtClean="0"/>
            </a:br>
            <a:r>
              <a:rPr lang="ru-RU" dirty="0" smtClean="0"/>
              <a:t>РУССКИЙ ЯЗЫК</a:t>
            </a:r>
            <a:br>
              <a:rPr lang="ru-RU" dirty="0" smtClean="0"/>
            </a:br>
            <a:r>
              <a:rPr lang="ru-RU" dirty="0" smtClean="0"/>
              <a:t>ВСТАВНЫЕ КОНСТРУКЦИИ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УРОК  РАЗРАБОТАН УЧИТЕЛЕМ РУССКОГО ЯЗЫКА И ЛИТЕРАТУРЫ ВОЛЖЕНИНОЙ ТАТЬЯНОЙ АНАТОЛЬЕВНОЙ</a:t>
            </a: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0908653"/>
      </p:ext>
    </p:extLst>
  </p:cSld>
  <p:clrMapOvr>
    <a:masterClrMapping/>
  </p:clrMapOvr>
  <p:transition spd="slow" advTm="1249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100" dirty="0" smtClean="0"/>
              <a:t/>
            </a:r>
            <a:br>
              <a:rPr lang="ru-RU" altLang="ru-RU" sz="3100" dirty="0" smtClean="0"/>
            </a:br>
            <a:r>
              <a:rPr lang="ru-RU" altLang="ru-RU" sz="3100" dirty="0" smtClean="0"/>
              <a:t>ВОПРОСЫ</a:t>
            </a:r>
            <a:r>
              <a:rPr lang="ru-RU" altLang="ru-RU" sz="3100" dirty="0"/>
              <a:t>, НА КОТОРЫЕ НЕОБХОДИМО ДАТЬ ОТВЕТЫ:</a:t>
            </a:r>
            <a:br>
              <a:rPr lang="ru-RU" altLang="ru-RU" sz="31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endParaRPr lang="ru-RU" altLang="ru-RU" dirty="0"/>
          </a:p>
          <a:p>
            <a:pPr>
              <a:buFont typeface="Wingdings" pitchFamily="2" charset="2"/>
              <a:buChar char="v"/>
            </a:pPr>
            <a:r>
              <a:rPr lang="ru-RU" altLang="ru-RU" sz="2800" b="1" dirty="0" smtClean="0"/>
              <a:t>Что </a:t>
            </a:r>
            <a:r>
              <a:rPr lang="ru-RU" altLang="ru-RU" sz="2800" b="1" dirty="0"/>
              <a:t>такое вставные конструкции?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b="1" dirty="0"/>
              <a:t>Для чего они употребляются в речи?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b="1" dirty="0"/>
              <a:t>Как они выделяются на письме?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b="1" dirty="0"/>
              <a:t>Являются ли членами предложения?</a:t>
            </a:r>
          </a:p>
          <a:p>
            <a:pPr>
              <a:buFont typeface="Wingdings" pitchFamily="2" charset="2"/>
              <a:buChar char="v"/>
            </a:pPr>
            <a:r>
              <a:rPr lang="ru-RU" altLang="ru-RU" sz="2800" b="1" dirty="0"/>
              <a:t>Виды вставных конструкций</a:t>
            </a:r>
          </a:p>
          <a:p>
            <a:endParaRPr lang="ru-RU" sz="28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70663"/>
      </p:ext>
    </p:extLst>
  </p:cSld>
  <p:clrMapOvr>
    <a:masterClrMapping/>
  </p:clrMapOvr>
  <p:transition spd="slow" advTm="22406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rgbClr val="FF0000"/>
                </a:solidFill>
              </a:rPr>
              <a:t>Что такое вставные конструкции?</a:t>
            </a:r>
            <a:br>
              <a:rPr lang="ru-RU" alt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altLang="ru-RU" sz="2400" dirty="0" smtClean="0"/>
              <a:t>В </a:t>
            </a:r>
            <a:r>
              <a:rPr lang="ru-RU" altLang="ru-RU" sz="2400" dirty="0"/>
              <a:t>некоторых предложениях содержится информация, добавляющая что-либо к основному содержанию. Это вставные конструкции. В отличие от вводных слов и предложений, которые выражают отношения говорящего или автора текста, вставные конструкции выполняют роль передачи дополнительных замечаний, пояснений, уточнений, комментариев.</a:t>
            </a:r>
            <a:endParaRPr lang="ru-RU" sz="24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704"/>
      </p:ext>
    </p:extLst>
  </p:cSld>
  <p:clrMapOvr>
    <a:masterClrMapping/>
  </p:clrMapOvr>
  <p:transition spd="slow" advTm="24812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ОПРЕДЕЛЕНИЕ ВСТАВНЫХ КОНСТРУКЦИЙ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altLang="ru-RU" i="1" dirty="0"/>
              <a:t>Затруднение, которое Демосфен сам себе устроил, - камешки во рту – заставляло его говорить особенно старательно и отчетливо.</a:t>
            </a:r>
          </a:p>
          <a:p>
            <a:pPr>
              <a:defRPr/>
            </a:pPr>
            <a:r>
              <a:rPr lang="ru-RU" altLang="ru-RU" i="1" dirty="0"/>
              <a:t>Постепенно голос Демосфена окреп, у него выработалась правильная дикция (т.е. отчетливое произношение), и это помогло ему стать одним из самых замечательных ораторов Древней Греции. </a:t>
            </a:r>
          </a:p>
          <a:p>
            <a:pPr>
              <a:defRPr/>
            </a:pPr>
            <a:r>
              <a:rPr lang="ru-RU" altLang="ru-RU" dirty="0"/>
              <a:t>Ему очень хотелось сказать всю правду этим </a:t>
            </a:r>
            <a:r>
              <a:rPr lang="ru-RU" altLang="ru-RU" dirty="0" err="1"/>
              <a:t>союзничкам</a:t>
            </a:r>
            <a:r>
              <a:rPr lang="ru-RU" altLang="ru-RU" dirty="0"/>
              <a:t> именно сейчас — среди своих войск, под грохот орудий (они стояли всего в версте от батарей).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19652"/>
      </p:ext>
    </p:extLst>
  </p:cSld>
  <p:clrMapOvr>
    <a:masterClrMapping/>
  </p:clrMapOvr>
  <p:transition spd="slow" advTm="65903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ТАКОЕ ВСТАВНЫЕ КОНСТРУКЦИИ?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>
              <a:buNone/>
              <a:defRPr/>
            </a:pPr>
            <a:r>
              <a:rPr lang="ru-RU" sz="4000" dirty="0"/>
              <a:t>Вставные конструкции-</a:t>
            </a:r>
            <a:r>
              <a:rPr lang="ru-RU" dirty="0"/>
              <a:t> это предложения, словосочетания, которые передают </a:t>
            </a:r>
            <a:r>
              <a:rPr lang="ru-RU" b="1" dirty="0">
                <a:solidFill>
                  <a:srgbClr val="0070C0"/>
                </a:solidFill>
              </a:rPr>
              <a:t>дополнительную, пояснительную уточняющую информацию</a:t>
            </a:r>
            <a:r>
              <a:rPr lang="ru-RU" dirty="0"/>
              <a:t>, они расширяют информацию , которая содержится в предложении .</a:t>
            </a:r>
          </a:p>
          <a:p>
            <a:pPr marL="274320" indent="-274320">
              <a:buNone/>
              <a:defRPr/>
            </a:pPr>
            <a:endParaRPr lang="ru-RU" dirty="0"/>
          </a:p>
          <a:p>
            <a:pPr marL="274320" indent="-274320">
              <a:buNone/>
              <a:defRPr/>
            </a:pPr>
            <a:r>
              <a:rPr lang="ru-RU" dirty="0"/>
              <a:t>Например:</a:t>
            </a:r>
          </a:p>
          <a:p>
            <a:pPr marL="274320" indent="-274320">
              <a:buNone/>
              <a:defRPr/>
            </a:pPr>
            <a:r>
              <a:rPr lang="ru-RU" i="1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 не успел хорошенько заметить его лица (коляска слишком быстро промчалась мимо), но мне показалось, что он глубоко тронут.</a:t>
            </a:r>
          </a:p>
          <a:p>
            <a:pPr marL="274320" indent="-274320" algn="r">
              <a:buNone/>
              <a:defRPr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(И. Тургенев)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47805"/>
      </p:ext>
    </p:extLst>
  </p:cSld>
  <p:clrMapOvr>
    <a:masterClrMapping/>
  </p:clrMapOvr>
  <p:transition spd="slow" advTm="41672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ОНИ ВЫДЕЛЯЯЮТСЯ НА ПИСЬМЕ?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>
              <a:lnSpc>
                <a:spcPct val="90000"/>
              </a:lnSpc>
              <a:buNone/>
              <a:defRPr/>
            </a:pPr>
            <a:r>
              <a:rPr lang="ru-RU" dirty="0"/>
              <a:t>Вставные конструкции на письме выделяются </a:t>
            </a:r>
            <a:r>
              <a:rPr lang="ru-RU" b="1" dirty="0">
                <a:solidFill>
                  <a:srgbClr val="0070C0"/>
                </a:solidFill>
              </a:rPr>
              <a:t>тире или скобками</a:t>
            </a:r>
            <a:r>
              <a:rPr lang="ru-RU" dirty="0"/>
              <a:t>, а в устной речи – более отчетливо выраженной интонацией </a:t>
            </a:r>
            <a:r>
              <a:rPr lang="ru-RU" dirty="0" err="1"/>
              <a:t>вводности</a:t>
            </a:r>
            <a:r>
              <a:rPr lang="ru-RU" dirty="0"/>
              <a:t> (паузы, понижение голоса, более быстрый темп произнесения).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74320" indent="-274320">
              <a:lnSpc>
                <a:spcPct val="90000"/>
              </a:lnSpc>
              <a:buNone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Например:</a:t>
            </a:r>
            <a:endParaRPr lang="ru-RU" dirty="0"/>
          </a:p>
          <a:p>
            <a:pPr marL="274320" indent="-274320">
              <a:lnSpc>
                <a:spcPct val="90000"/>
              </a:lnSpc>
              <a:buNone/>
              <a:defRPr/>
            </a:pPr>
            <a:r>
              <a:rPr lang="ru-RU" i="1" dirty="0"/>
              <a:t>   </a:t>
            </a:r>
            <a:r>
              <a:rPr lang="ru-RU" i="1" dirty="0" err="1"/>
              <a:t>Возвратясь</a:t>
            </a:r>
            <a:r>
              <a:rPr lang="ru-RU" i="1" dirty="0"/>
              <a:t> в свою комнату </a:t>
            </a:r>
            <a:r>
              <a:rPr lang="ru-RU" b="1" i="1" dirty="0">
                <a:solidFill>
                  <a:schemeClr val="accent1"/>
                </a:solidFill>
              </a:rPr>
              <a:t>( она находилась во флигеле)</a:t>
            </a:r>
            <a:r>
              <a:rPr lang="ru-RU" i="1" dirty="0"/>
              <a:t>, Гаврила подсел к окну и задумался. </a:t>
            </a:r>
          </a:p>
          <a:p>
            <a:pPr marL="274320" indent="-274320" algn="r">
              <a:lnSpc>
                <a:spcPct val="90000"/>
              </a:lnSpc>
              <a:buNone/>
              <a:defRPr/>
            </a:pPr>
            <a:r>
              <a:rPr lang="ru-RU" i="1" dirty="0"/>
              <a:t>( И. </a:t>
            </a:r>
            <a:r>
              <a:rPr lang="ru-RU" i="1" dirty="0" err="1"/>
              <a:t>С.Тургенев</a:t>
            </a:r>
            <a:r>
              <a:rPr lang="ru-RU" i="1" dirty="0"/>
              <a:t>)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9954"/>
      </p:ext>
    </p:extLst>
  </p:cSld>
  <p:clrMapOvr>
    <a:masterClrMapping/>
  </p:clrMapOvr>
  <p:transition spd="slow" advTm="36174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ЯВЛЯЮТСЯ ЛИ ОНИ ЧЛЕНАМИ ПРЕДЛОЖЕНИЯ?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altLang="ru-RU" dirty="0"/>
              <a:t>Вставные конструкции  </a:t>
            </a:r>
            <a:r>
              <a:rPr lang="ru-RU" altLang="ru-RU" dirty="0">
                <a:solidFill>
                  <a:srgbClr val="0070C0"/>
                </a:solidFill>
              </a:rPr>
              <a:t>не являются членами предложения</a:t>
            </a:r>
            <a:r>
              <a:rPr lang="ru-RU" altLang="ru-RU" dirty="0"/>
              <a:t> и не имеют грамматической связи ни с одним членом предложения.</a:t>
            </a:r>
          </a:p>
          <a:p>
            <a:r>
              <a:rPr lang="ru-RU" dirty="0"/>
              <a:t>Вставки резко разрывают связи между словами в предложении. По смыслу они обычно не связаны с основным содержанием предложения. Кроме того, характер их включения в речь «незапланированный» (тогда как у вводных слов и </a:t>
            </a:r>
            <a:r>
              <a:rPr lang="ru-RU" dirty="0" smtClean="0"/>
              <a:t>предложений– </a:t>
            </a:r>
            <a:r>
              <a:rPr lang="ru-RU" dirty="0"/>
              <a:t>«запланированный»). Вставные конструкции как бы внезапно появляются в речи, не планируются заранее. Поэтому они не могут, в отличие от вводных слов и </a:t>
            </a:r>
            <a:r>
              <a:rPr lang="ru-RU" dirty="0" smtClean="0"/>
              <a:t>предложений</a:t>
            </a:r>
            <a:r>
              <a:rPr lang="ru-RU" dirty="0" smtClean="0"/>
              <a:t>, </a:t>
            </a:r>
            <a:r>
              <a:rPr lang="ru-RU" dirty="0"/>
              <a:t>стоять в начале предложения.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93923"/>
      </p:ext>
    </p:extLst>
  </p:cSld>
  <p:clrMapOvr>
    <a:masterClrMapping/>
  </p:clrMapOvr>
  <p:transition spd="slow" advTm="40585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НЕОБХОДИМО ЗНАТЬ: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dirty="0"/>
              <a:t>Что вставные конструкции часто совпадают с предложениями, но если в простое </a:t>
            </a:r>
            <a:r>
              <a:rPr lang="ru-RU" altLang="ru-RU" dirty="0">
                <a:solidFill>
                  <a:srgbClr val="0070C0"/>
                </a:solidFill>
              </a:rPr>
              <a:t>предложение</a:t>
            </a:r>
            <a:r>
              <a:rPr lang="ru-RU" altLang="ru-RU" dirty="0"/>
              <a:t> включена вставная конструкция, то это предложение </a:t>
            </a:r>
            <a:r>
              <a:rPr lang="ru-RU" altLang="ru-RU" dirty="0">
                <a:solidFill>
                  <a:srgbClr val="C00000"/>
                </a:solidFill>
              </a:rPr>
              <a:t>остается простым, осложненным вставной конструкцией</a:t>
            </a:r>
            <a:r>
              <a:rPr lang="ru-RU" altLang="ru-RU" dirty="0"/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dirty="0"/>
              <a:t>Что </a:t>
            </a:r>
            <a:r>
              <a:rPr lang="ru-RU" altLang="ru-RU" dirty="0">
                <a:solidFill>
                  <a:srgbClr val="C00000"/>
                </a:solidFill>
              </a:rPr>
              <a:t>скобки</a:t>
            </a:r>
            <a:r>
              <a:rPr lang="ru-RU" altLang="ru-RU" dirty="0"/>
              <a:t> могут выделять вставную конструкцию и </a:t>
            </a:r>
            <a:r>
              <a:rPr lang="ru-RU" altLang="ru-RU" dirty="0">
                <a:solidFill>
                  <a:srgbClr val="C00000"/>
                </a:solidFill>
              </a:rPr>
              <a:t>внутри предложения и в конце </a:t>
            </a:r>
            <a:r>
              <a:rPr lang="ru-RU" altLang="ru-RU" dirty="0"/>
              <a:t>его. </a:t>
            </a:r>
            <a:r>
              <a:rPr lang="ru-RU" altLang="ru-RU" dirty="0">
                <a:solidFill>
                  <a:srgbClr val="C00000"/>
                </a:solidFill>
              </a:rPr>
              <a:t>Тире</a:t>
            </a:r>
            <a:r>
              <a:rPr lang="ru-RU" altLang="ru-RU" dirty="0"/>
              <a:t> же может выделять вставную конструкцию </a:t>
            </a:r>
            <a:r>
              <a:rPr lang="ru-RU" altLang="ru-RU" dirty="0">
                <a:solidFill>
                  <a:srgbClr val="C00000"/>
                </a:solidFill>
              </a:rPr>
              <a:t>только в середине предложения;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dirty="0"/>
              <a:t>Перед открывающей (первой) скобкой </a:t>
            </a:r>
            <a:r>
              <a:rPr lang="ru-RU" altLang="ru-RU" dirty="0">
                <a:solidFill>
                  <a:srgbClr val="C00000"/>
                </a:solidFill>
              </a:rPr>
              <a:t>не ставится </a:t>
            </a:r>
            <a:r>
              <a:rPr lang="ru-RU" altLang="ru-RU" dirty="0"/>
              <a:t>запятая, тире, двоеточие, точка с запятой.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dirty="0"/>
              <a:t>Если внутри вставной конструкции есть знаки препинания, то они сохраняются.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ru-RU" altLang="ru-RU" dirty="0"/>
              <a:t>Вставная конструкция не может находиться в начале предложения.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63372"/>
      </p:ext>
    </p:extLst>
  </p:cSld>
  <p:clrMapOvr>
    <a:masterClrMapping/>
  </p:clrMapOvr>
  <p:transition spd="slow" advTm="55036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2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129</TotalTime>
  <Words>1141</Words>
  <Application>Microsoft Office PowerPoint</Application>
  <PresentationFormat>Экран (4:3)</PresentationFormat>
  <Paragraphs>83</Paragraphs>
  <Slides>16</Slides>
  <Notes>1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Spring</vt:lpstr>
      <vt:lpstr>Школа-гимназия имени С.М.Кирова Ак-Суйского района</vt:lpstr>
      <vt:lpstr>8 КЛАСС РУССКИЙ ЯЗЫК ВСТАВНЫЕ КОНСТРУКЦИИ</vt:lpstr>
      <vt:lpstr> ВОПРОСЫ, НА КОТОРЫЕ НЕОБХОДИМО ДАТЬ ОТВЕТЫ: </vt:lpstr>
      <vt:lpstr>Что такое вставные конструкции? </vt:lpstr>
      <vt:lpstr>ОПРЕДЕЛЕНИЕ ВСТАВНЫХ КОНСТРУКЦИЙ</vt:lpstr>
      <vt:lpstr>ЧТО ТАКОЕ ВСТАВНЫЕ КОНСТРУКЦИИ?</vt:lpstr>
      <vt:lpstr>КАК ОНИ ВЫДЕЛЯЯЮТСЯ НА ПИСЬМЕ?</vt:lpstr>
      <vt:lpstr>ЯВЛЯЮТСЯ ЛИ ОНИ ЧЛЕНАМИ ПРЕДЛОЖЕНИЯ?</vt:lpstr>
      <vt:lpstr>НЕОБХОДИМО ЗНАТЬ:</vt:lpstr>
      <vt:lpstr>ВИДЫ ВСТАВНЫХ КОНСТРУКЦИЙ</vt:lpstr>
      <vt:lpstr>Запишите предложения и расставьте знаки препинания</vt:lpstr>
      <vt:lpstr>ПРОВЕРИМ!</vt:lpstr>
      <vt:lpstr>РАССТАВИМ ЗНАКИ ПРЕПИНАНИЯ!</vt:lpstr>
      <vt:lpstr>ПРОВЕРИМ СЕБЯ!</vt:lpstr>
      <vt:lpstr>ДОМАШНЕЕ ЗАДАНИЕ</vt:lpstr>
      <vt:lpstr>LOREM IPSUM DOLOR SIT AMET, CONSECTETUER ADIPISCING ELIT.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 КЛАСС РУССКИЙ ЯЗЫК</dc:title>
  <dc:creator>TM</dc:creator>
  <cp:lastModifiedBy>TM</cp:lastModifiedBy>
  <cp:revision>11</cp:revision>
  <dcterms:created xsi:type="dcterms:W3CDTF">2020-04-05T15:42:04Z</dcterms:created>
  <dcterms:modified xsi:type="dcterms:W3CDTF">2020-04-06T03:22:23Z</dcterms:modified>
</cp:coreProperties>
</file>