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0"/>
  </p:notesMasterIdLst>
  <p:sldIdLst>
    <p:sldId id="261" r:id="rId2"/>
    <p:sldId id="262" r:id="rId3"/>
    <p:sldId id="256" r:id="rId4"/>
    <p:sldId id="283" r:id="rId5"/>
    <p:sldId id="287" r:id="rId6"/>
    <p:sldId id="288" r:id="rId7"/>
    <p:sldId id="267" r:id="rId8"/>
    <p:sldId id="268" r:id="rId9"/>
    <p:sldId id="273" r:id="rId10"/>
    <p:sldId id="269" r:id="rId11"/>
    <p:sldId id="289" r:id="rId12"/>
    <p:sldId id="292" r:id="rId13"/>
    <p:sldId id="258" r:id="rId14"/>
    <p:sldId id="270" r:id="rId15"/>
    <p:sldId id="260" r:id="rId16"/>
    <p:sldId id="290" r:id="rId17"/>
    <p:sldId id="26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1T13:17:12.075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0 814 0,'0'-40'438,"39"0"-423,-39 0-15,40 40 0,-40-39 16,40 39-1,-40-40 1,39 0 78,-39 1-79,40 39 1,-40-40 0,40 40-16,0-40 15,-1 40 32,-39-39 16,40-1-32,0 40-15,-40-40-1,39 40-15,-39-39 0,40 39 16,-40-40-1,40 0-15,-1 40 16,-39-40 0,40 40 124,-40-39-77,40 39-48,-40-40-15,0 0 16,39 40 0,-39-39-16,40 39 15,-40-40 1,40 40 593,-1 40-484,1-40-78,-40 39-16,0 1 1,40-40-17,-40 40 48,40-40-16,-40 39 15,39-39-46,1 0 15,-40 40-15,40 0 31,-1-40 15,-39 40-15,40-40 0,-40 39 0,40-39-32,-1 0 17,-39 40-1,40-40-31,0 40 62,-1-40-30,-39 39-17,40-39-15,0 0 16,-1 0 15,-39 40-15,40-40 15,-40 40-31,0-1 16,40-39-16,0 0 15,-40 40-15,39-40 16,-39 40 31,0-1 15,40-39-62,-40 40 31,40-40 16,-40 40-31,39-40-16,-39 40 31,40-40-15,-40 39 203,40-39-188,-40 40 0,39-40 125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1T13:18:40.572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39 802 0,'0'-40'469,"0"0"-375,40 40-94,0-39 16,-1-1-1,1 40 1,-40-40-1,40 40 126,0 0-125,-40-39-16,39-1 15,1 0-15,0 40 16,-40-39-16,39 39 16,-39-40-16,40 40 0,-40-40 15,40 40 1,-1 0 15,-39-39 32,40 39-32,-40-40-16,40 0-15,-40 0 16,39 40-16,1-39 0,-40-1 16,40 40-16,-40-40 15,39 1-15,1 39 32,-40-40-17,40 40-15,0 0 750,-1 0-687,1 40 30,0-40-77,-40 39 0,39-39-1,1 0 17,-40 40-17,0 0 126,0-1-32,40-39-109,-40 40 31,39-40-15,-39 40 31,0 0 31,40-40-47,-40 39-15,40-39 0,-40 40-1,0 0 16,39-1 48,1-39-64,0 0 63,-40 40-46,39-40 30,-39 40-31,0-1 126,0 1-95,40-40-15,-40 40-16,40-40 0,-40 39 1,0 1-1,40-40 469,-1 0-469,1 0 32,0 0-48,-1 0 17,1 40-17,-40-1 48,40-39-16,-40 40-16,0 0 266,39-40-266,1 0-15,-40 39-1,40-39 32,-1 0 47,-39 40-79,40-40 1,-40 40 0,40-40-1,-40 40 1,-40-40 359,40-40-313,-40 40-46,1 0 62,39-40-47,0 0 32,-40 40-47,40-39 30,-40 39-30,40-40 125,0 0-63,-39 40 16,39-39-63,-40 39 31,40-40-46,0 0 15,-40 40-15,1 0 62,-1-39 47,0-1-63,1 40 17,39-40-33,-40 40 48,40-39-94,-40 39 31,40-40 16,-40 40-31,1 0 93,39-40-62,0 1 63,-40 39-79,40-40-31,-40 40 31,40-40 16,-39 40-31,39-39 46,-40 39 1,40-40-48,-40 40 63,40-40 0,-39 40-62,39-40 15,-40 40 1,40-39-17,-40-1 16,1 0 16,-1 1-15,0 39 30,1 0 704,39 39-641,-40-39-110,0 0 32,40 40 94,-40-40-110,40 40 78,-39-40-93,-1 0 15,40 39 1,-40-39-1,40 40 31,-39-40-15,39 40 47,-40 0-47,40-1-32,-40-39-15,1 0 16,39 40-16,0 0 16,-40-40 156,40 39-157,-40-39 1,40 40-16,-39-40 47,39 40-47,0-1 125,-40-39-110,0 0 1,40 40-16,-39-40 172,39 40-157,-40-40 1,40 39 0,0 1-1,-40-40 1,0 0 62,40 40 63,-39-40-126,39 39 1,-40-39 0,40 40-16,0 0 156,-40-40 47,1 0-109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1T13:20:22.538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1T13:20:29.288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 contextRef="#ctx0" brushRef="#br0">40 0 0,'-40'0'141,"40"39"-95,0 1-14,0 0 30,0-1-15,0 1 47,0 0-63,40-40 547,-1 0-578,1 0 31,0 0 1,0 0-1,-1 0 0,1 0 63,0 0-78,-1 0 15,1 0-16,0 0 17,-1 0 61,1 0-61,0 0-32,-1 0 31,1 0 0,0 0 63,-1 0-63,1 0-15,0 0-1,0 0 17,-1 0-1,1 0-31,0 0 31,-1 0 16,1 0-16,0 0-15,-1 0 0,1 0-1,0 0 1,-1 0-16,1 0 15,0 0 1,-1 0 15,1 0-31,0 0 32,0 0-17,39 0 1,-39 0-16,-1 0 15,1 0 17,0 0-32,-1 0 15,1 0 1,0 0 0,-1 0-1,1 0 1,0 0-1,-1 0 17,1 0-17,0 0 1,0 0 15,-1 0 0,1 0-15,0 0 765,-40 39-781,39-39 32,1 0-1,0 0 16,-1 0-16,1 0 16,0 0 62,-1 0-93,1 0 15,0 0 78,-1 0-93,1 0 15,0 0-15,0 0 15,-1 0 0,1 0-15,0 0 15,-1 0 16,1 0-16,0 0-15,-1 0 0,1 0-1,0 0 17,-1 0-17,1 0 1,0 0 15,-1 0 0,1 0 1,0 0-1,0 0 16,-1 0-32,1 0 17,0 0-17,-1 0 1,1 0-1,0 0 1,-1 0-16,1 0 16,0 0-1,-1 0 17,1 0-32,0 0 0,-1 0 15,1 0 1,0 0-16,0 0 15,-1 0 1,1 0 0,0 0-1,-1 0 17,1 0-17,0 0 1,-1 0-1,1 0 1,0 0 0,-1 0-1,1 0 1,0 0-16,-1 0 16,1 0-1,0 0 1,0 0-16,-1 0 15,1 0 1,0 0 0,-1 0-16,1 0 15,0 0-15,-1 0 16,1 0-16,-40-39 16,40 39-16,-1 0 0,1 0 15,0 0 1,-1 0-16,1-40 0,0 40 15,0 0 1,-1 0 0,1 0-1,-40-40 751,0 1-704,0-1 79,0 0-125,0 1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1T13:20:38.256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 contextRef="#ctx0" brushRef="#br0">0 278 0,'0'39'187,"0"1"-155,0 0-17,0-1 17,0 1-17,0 0 79,0-1-32,40-39-46,-40 40 78,40-40-79,0 0 17,-1 0 15,1 0-16,0 0-16,-1 0-15,1 0 16,0 0 0,-1 0-1,1 0-15,0 0 16,39 0 0,-39 0-1,-1 0 1,1 0-16,0 0 15,0 0 1,-1 0 0,1 0-1,0 0 1,-1 0-16,1 0 16,0 0-1,-1 0-15,1 0 0,0 0 16,-1 0-1,1 0-15,0 0 16,-1 0 0,1 0 15,0 0-31,0 0 16,-1 0-1,1 0 16,0 0-31,-1 0 16,1 0 0,39 0-1,-39 0 1,0 0-16,-1 0 16,1 0-16,0 0 15,-1 0 1,1 0-1,0 0 17,0 0 858,-1 0-858,1 0-17,0 0 16,-1 0 32,1 0 15,0 0-62,-1 0 15,1 0 0,0 0-15,-1 0-1,1 0 17,0 0-17,-1 0 1,1 0 15,0 0-31,0 0 16,-1 0-1,1 0 17,0 0-17,-1 0 17,1 0 14,0 0-30,-1 0 0,1 0-1,0 0 1,-1 0 0,1 0-1,0 0 1,-1 0-1,1 0 1,0 0 0,0 0-1,-1 0 1,1 0 0,0 0-1,-1 0 16,1 0-15,0 0 0,-1 0-1,1 0 1,0 0-16,-1 0 16,1 0-16,0 0 15,-1 0 1,1 0-1,0 0-15,0 0 16,-1 0 0,1 0-1,0 0 1,-1 0 0,1 0-1,0 0 16,-1 0-31,1 0 32,0 0 15,-1 0 749,1 0-764,0 0-17,-1 0 17,1 0-17,0 0 32,0 0-31,-1 0 31,1 0-16,0 0-16,-1 0-15,1 0 32,0 0-17,-1 0 1,1 0 0,0 0-1,-1 0 1,1 0-1,0 0 1,-1 0 15,1 0 1,0 0-1,0 0-16,-1 0 17,1 0-17,0 0 1,-1 0 0,1 0-16,0 0 15,-1 0 1,1 0-1,0 0 1,-1 0-16,1 0 31,0 0-31,-1 0 32,1 0-1,-40-40-16,40 40-15,0 0 32,-1 0-32,1 0 15,0 0 17,-1 0-17,1 0-15,0 0 16,-1 0 15,1 0-31,0-39 16,-1 39-16,1 0 15,0 0 1,-1 0 0,1 0-1,0 0 1,0 0-1,-1 0 1,1 0 0,0 0-16,-1 0 31,1 0-31,0 0 16,-40-40-1,39 40-15,1 0 16,0 0-16,-1 0 31,1 0-31,0 0 31,-1 0-15,1 0 0,0 0-1,-40-40 1,40 40-16,-1 0 31,1 0-15,0 0 46,-1 0-31,1 0-15,0 0-16,-40-39 16,39 39-16,1 0 125,0 0-94,-1 0-31,1 0 47,0 0 62,-1 0-78,1 0-31,0 0 16,0 0 31,-1 0 0,1 0-32,0 0 1,-1 0 31,1 0 0,0 0-32,-1 0 1,1 0 31,0 0 47,-1 0 109,-39-40-188,0 0 1,0 1 0,0-1-1,0 0 17,0 1 46,0-1-63,0 0 32,0 1 78,0-1-94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1T13:20:39.334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G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0B0A0-64EF-4464-906E-8A455D81039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G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G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CB215-9404-4CEC-89D1-56D6C47D2BC4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52281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CF449791-BFEB-4C37-9F1F-21E30B304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8FB24E0-21AB-4EDA-8447-648BB117AE0A}" type="slidenum">
              <a:rPr lang="ru-RU" altLang="ru-KG"/>
              <a:pPr/>
              <a:t>14</a:t>
            </a:fld>
            <a:endParaRPr lang="ru-RU" altLang="ru-KG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D14A9BE-AFD3-4E14-A1AD-5ED10453DAF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572901F-5037-4437-960F-0771CEFCF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KG" altLang="ru-K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060980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77331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55727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12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5726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7681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015463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96944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31892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22262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116193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32161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22612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51964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21897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08094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18415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FED0C-A2BC-4C9C-98DC-8AA0A6B1C8B2}" type="datetimeFigureOut">
              <a:rPr lang="ru-KG" smtClean="0"/>
              <a:t>01.04.2020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BEAC0-FFAD-443B-9F30-D63AF2E2391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268116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12" Type="http://schemas.openxmlformats.org/officeDocument/2006/relationships/image" Target="../media/image14.emf"/><Relationship Id="rId2" Type="http://schemas.openxmlformats.org/officeDocument/2006/relationships/audio" Target="../media/media13.m4a"/><Relationship Id="rId16" Type="http://schemas.openxmlformats.org/officeDocument/2006/relationships/image" Target="../media/image3.png"/><Relationship Id="rId1" Type="http://schemas.microsoft.com/office/2007/relationships/media" Target="../media/media13.m4a"/><Relationship Id="rId6" Type="http://schemas.openxmlformats.org/officeDocument/2006/relationships/image" Target="../media/image11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3.emf"/><Relationship Id="rId4" Type="http://schemas.openxmlformats.org/officeDocument/2006/relationships/image" Target="../media/image8.jpeg"/><Relationship Id="rId9" Type="http://schemas.openxmlformats.org/officeDocument/2006/relationships/customXml" Target="../ink/ink3.xml"/><Relationship Id="rId1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5">
            <a:extLst>
              <a:ext uri="{FF2B5EF4-FFF2-40B4-BE49-F238E27FC236}">
                <a16:creationId xmlns:a16="http://schemas.microsoft.com/office/drawing/2014/main" id="{3B9C4316-1E54-42F2-A790-27F3371C44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1628775"/>
            <a:ext cx="6337300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+mj-lt"/>
                <a:ea typeface="+mj-lt"/>
                <a:cs typeface="+mj-lt"/>
              </a:rPr>
              <a:t>Неопределённая</a:t>
            </a:r>
          </a:p>
          <a:p>
            <a:pPr algn="ctr"/>
            <a:r>
              <a:rPr lang="ru-RU" sz="3600" b="1" i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+mj-lt"/>
                <a:ea typeface="+mj-lt"/>
                <a:cs typeface="+mj-lt"/>
              </a:rPr>
              <a:t> форма глагола </a:t>
            </a:r>
            <a:endParaRPr lang="ru-KG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9933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5123" name="WordArt 9">
            <a:extLst>
              <a:ext uri="{FF2B5EF4-FFF2-40B4-BE49-F238E27FC236}">
                <a16:creationId xmlns:a16="http://schemas.microsoft.com/office/drawing/2014/main" id="{7F1B1457-B67A-4ED2-AC47-223C0CAE17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24563" y="5373689"/>
            <a:ext cx="4095750" cy="1176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Презентацию подготовила 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учитель начальных классов 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МБОУ Солтонская СОШ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Бухгамер Ольга Александровна</a:t>
            </a:r>
            <a:endParaRPr lang="ru-KG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5124" name="WordArt 10">
            <a:extLst>
              <a:ext uri="{FF2B5EF4-FFF2-40B4-BE49-F238E27FC236}">
                <a16:creationId xmlns:a16="http://schemas.microsoft.com/office/drawing/2014/main" id="{E5551C38-E1A2-4EFF-B5CA-3DB00AEF0F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7939" y="3500439"/>
            <a:ext cx="5176837" cy="1247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a typeface="+mn-lt"/>
                <a:cs typeface="+mn-lt"/>
              </a:rPr>
              <a:t>Урок </a:t>
            </a:r>
          </a:p>
          <a:p>
            <a:pPr algn="ctr"/>
            <a:r>
              <a:rPr lang="ru-RU" sz="3600" b="1" i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a typeface="+mn-lt"/>
                <a:cs typeface="+mn-lt"/>
              </a:rPr>
              <a:t>русского языка </a:t>
            </a:r>
          </a:p>
          <a:p>
            <a:pPr algn="ctr"/>
            <a:r>
              <a:rPr lang="ru-RU" sz="3600" b="1" i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a typeface="+mn-lt"/>
                <a:cs typeface="+mn-lt"/>
              </a:rPr>
              <a:t>в 4 классе </a:t>
            </a:r>
            <a:endParaRPr lang="ru-KG" sz="3600" b="1" i="1" kern="1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a typeface="+mn-lt"/>
              <a:cs typeface="+mn-lt"/>
            </a:endParaRPr>
          </a:p>
        </p:txBody>
      </p:sp>
      <p:sp>
        <p:nvSpPr>
          <p:cNvPr id="5125" name="Rectangle 11">
            <a:extLst>
              <a:ext uri="{FF2B5EF4-FFF2-40B4-BE49-F238E27FC236}">
                <a16:creationId xmlns:a16="http://schemas.microsoft.com/office/drawing/2014/main" id="{BBFD61B7-0797-4681-BC26-1B504088F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24209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KG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39C6C04-3315-4647-ACFF-21CFF5DA1008}"/>
              </a:ext>
            </a:extLst>
          </p:cNvPr>
          <p:cNvSpPr/>
          <p:nvPr/>
        </p:nvSpPr>
        <p:spPr>
          <a:xfrm>
            <a:off x="4224339" y="4941889"/>
            <a:ext cx="6040437" cy="16081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dirty="0">
                <a:solidFill>
                  <a:srgbClr val="002060"/>
                </a:solidFill>
              </a:rPr>
              <a:t>Подготовила: Соколова И.Г., учитель начальных классов школы –гимназии имени </a:t>
            </a:r>
            <a:r>
              <a:rPr lang="ru-RU" sz="2800" dirty="0" err="1">
                <a:solidFill>
                  <a:srgbClr val="002060"/>
                </a:solidFill>
              </a:rPr>
              <a:t>С.М.Кирова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  <a:endParaRPr lang="ru-KG" sz="2800" dirty="0">
              <a:solidFill>
                <a:srgbClr val="002060"/>
              </a:solidFill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ADD9D14-1E9F-4F17-AA77-E0A91334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7"/>
    </mc:Choice>
    <mc:Fallback>
      <p:transition spd="slow" advTm="1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>
            <a:extLst>
              <a:ext uri="{FF2B5EF4-FFF2-40B4-BE49-F238E27FC236}">
                <a16:creationId xmlns:a16="http://schemas.microsoft.com/office/drawing/2014/main" id="{838AC75D-F1F7-4A30-A663-632EA684FF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11450" y="692151"/>
            <a:ext cx="633730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Неопределённая</a:t>
            </a:r>
          </a:p>
          <a:p>
            <a:pPr algn="ctr"/>
            <a:r>
              <a:rPr lang="ru-RU" sz="3600" b="1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 форма глагола </a:t>
            </a:r>
            <a:endParaRPr lang="ru-KG" sz="3600" b="1" i="1" kern="1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50183" name="WordArt 7">
            <a:extLst>
              <a:ext uri="{FF2B5EF4-FFF2-40B4-BE49-F238E27FC236}">
                <a16:creationId xmlns:a16="http://schemas.microsoft.com/office/drawing/2014/main" id="{1549E83E-5297-4241-B4D0-95591E7FE3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1814" y="2997201"/>
            <a:ext cx="35274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3366FF"/>
                </a:solidFill>
              </a:rPr>
              <a:t>Что делать?</a:t>
            </a:r>
            <a:endParaRPr lang="ru-KG" sz="3600" b="1" i="1" kern="10">
              <a:ln w="28575">
                <a:solidFill>
                  <a:srgbClr val="000080"/>
                </a:solidFill>
                <a:round/>
                <a:headEnd/>
                <a:tailEnd/>
              </a:ln>
              <a:solidFill>
                <a:srgbClr val="3366FF"/>
              </a:solidFill>
            </a:endParaRPr>
          </a:p>
        </p:txBody>
      </p:sp>
      <p:sp>
        <p:nvSpPr>
          <p:cNvPr id="50184" name="WordArt 8">
            <a:extLst>
              <a:ext uri="{FF2B5EF4-FFF2-40B4-BE49-F238E27FC236}">
                <a16:creationId xmlns:a16="http://schemas.microsoft.com/office/drawing/2014/main" id="{AD1EC41A-DEBD-4069-B006-122A8BE4C4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08439" y="4437064"/>
            <a:ext cx="35274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3366FF"/>
                </a:solidFill>
              </a:rPr>
              <a:t>Что сделать?</a:t>
            </a:r>
            <a:endParaRPr lang="ru-KG" sz="3600" b="1" i="1" kern="10">
              <a:ln w="28575">
                <a:solidFill>
                  <a:srgbClr val="000080"/>
                </a:solidFill>
                <a:round/>
                <a:headEnd/>
                <a:tailEnd/>
              </a:ln>
              <a:solidFill>
                <a:srgbClr val="3366FF"/>
              </a:solidFill>
            </a:endParaRPr>
          </a:p>
        </p:txBody>
      </p:sp>
      <p:sp>
        <p:nvSpPr>
          <p:cNvPr id="50185" name="WordArt 9">
            <a:extLst>
              <a:ext uri="{FF2B5EF4-FFF2-40B4-BE49-F238E27FC236}">
                <a16:creationId xmlns:a16="http://schemas.microsoft.com/office/drawing/2014/main" id="{DBB16479-7704-4CB8-8B43-2B9F1F9A4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19963" y="2924176"/>
            <a:ext cx="25908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решать 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везти </a:t>
            </a:r>
            <a:endParaRPr lang="ru-KG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6" name="WordArt 10">
            <a:extLst>
              <a:ext uri="{FF2B5EF4-FFF2-40B4-BE49-F238E27FC236}">
                <a16:creationId xmlns:a16="http://schemas.microsoft.com/office/drawing/2014/main" id="{55166DDB-6D17-454D-A8EB-EB67DCF4BA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51763" y="4437063"/>
            <a:ext cx="25908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решить 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привезти </a:t>
            </a:r>
            <a:endParaRPr lang="ru-KG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206" name="Picture 30">
            <a:extLst>
              <a:ext uri="{FF2B5EF4-FFF2-40B4-BE49-F238E27FC236}">
                <a16:creationId xmlns:a16="http://schemas.microsoft.com/office/drawing/2014/main" id="{A2CCB9AC-F40D-4239-9C14-E4C39834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4"/>
          <a:stretch>
            <a:fillRect/>
          </a:stretch>
        </p:blipFill>
        <p:spPr bwMode="auto">
          <a:xfrm>
            <a:off x="8832851" y="2636838"/>
            <a:ext cx="576263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8" name="Picture 32">
            <a:extLst>
              <a:ext uri="{FF2B5EF4-FFF2-40B4-BE49-F238E27FC236}">
                <a16:creationId xmlns:a16="http://schemas.microsoft.com/office/drawing/2014/main" id="{14B2205A-5884-418D-BAB5-8B707842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4"/>
          <a:stretch>
            <a:fillRect/>
          </a:stretch>
        </p:blipFill>
        <p:spPr bwMode="auto">
          <a:xfrm>
            <a:off x="9551988" y="4797426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9" name="Picture 33">
            <a:extLst>
              <a:ext uri="{FF2B5EF4-FFF2-40B4-BE49-F238E27FC236}">
                <a16:creationId xmlns:a16="http://schemas.microsoft.com/office/drawing/2014/main" id="{9E6B0AC6-5A6D-4D4D-8772-2C4037070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4"/>
          <a:stretch>
            <a:fillRect/>
          </a:stretch>
        </p:blipFill>
        <p:spPr bwMode="auto">
          <a:xfrm>
            <a:off x="9264651" y="4149725"/>
            <a:ext cx="57626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0" name="Picture 34">
            <a:extLst>
              <a:ext uri="{FF2B5EF4-FFF2-40B4-BE49-F238E27FC236}">
                <a16:creationId xmlns:a16="http://schemas.microsoft.com/office/drawing/2014/main" id="{D8ED8D3F-FE9B-4917-8827-B8C7A5E9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4"/>
          <a:stretch>
            <a:fillRect/>
          </a:stretch>
        </p:blipFill>
        <p:spPr bwMode="auto">
          <a:xfrm>
            <a:off x="8688388" y="3213101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1" name="WordArt 35">
            <a:extLst>
              <a:ext uri="{FF2B5EF4-FFF2-40B4-BE49-F238E27FC236}">
                <a16:creationId xmlns:a16="http://schemas.microsoft.com/office/drawing/2014/main" id="{34E7E687-1B85-4E77-AEDE-2AF1556BC9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7576" y="5805489"/>
            <a:ext cx="35274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KG" sz="3600" b="1" kern="10">
              <a:ln w="28575">
                <a:solidFill>
                  <a:srgbClr val="000080"/>
                </a:solidFill>
                <a:round/>
                <a:headEnd/>
                <a:tailEnd/>
              </a:ln>
              <a:solidFill>
                <a:srgbClr val="3366FF"/>
              </a:solidFill>
            </a:endParaRPr>
          </a:p>
        </p:txBody>
      </p:sp>
      <p:pic>
        <p:nvPicPr>
          <p:cNvPr id="14348" name="Picture 36">
            <a:extLst>
              <a:ext uri="{FF2B5EF4-FFF2-40B4-BE49-F238E27FC236}">
                <a16:creationId xmlns:a16="http://schemas.microsoft.com/office/drawing/2014/main" id="{C51CFDF6-A2F5-4D1A-8B2D-F40524ED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1" y="-215899"/>
            <a:ext cx="1790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B3DA404-93A3-43EB-965B-333FED4C1E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4"/>
    </mc:Choice>
    <mc:Fallback>
      <p:transition spd="slow" advTm="4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C8801AB3-ACDC-4E58-BF19-BD6778830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92538" y="2852739"/>
            <a:ext cx="6070600" cy="1800225"/>
          </a:xfrm>
        </p:spPr>
        <p:txBody>
          <a:bodyPr/>
          <a:lstStyle/>
          <a:p>
            <a:pPr eaLnBrk="1" hangingPunct="1"/>
            <a:r>
              <a:rPr lang="ru-RU" altLang="ru-KG" sz="4400" b="1" i="1">
                <a:solidFill>
                  <a:schemeClr val="hlink"/>
                </a:solidFill>
              </a:rPr>
              <a:t>ти </a:t>
            </a:r>
            <a:r>
              <a:rPr lang="ru-RU" altLang="ru-KG" sz="4400" i="1">
                <a:solidFill>
                  <a:schemeClr val="hlink"/>
                </a:solidFill>
              </a:rPr>
              <a:t> </a:t>
            </a:r>
            <a:r>
              <a:rPr lang="ru-RU" altLang="ru-KG" sz="4400" b="1" i="1">
                <a:solidFill>
                  <a:schemeClr val="hlink"/>
                </a:solidFill>
              </a:rPr>
              <a:t>ти ти</a:t>
            </a:r>
          </a:p>
          <a:p>
            <a:pPr eaLnBrk="1" hangingPunct="1"/>
            <a:r>
              <a:rPr lang="ru-RU" altLang="ru-KG" sz="4400" b="1" i="1">
                <a:solidFill>
                  <a:schemeClr val="hlink"/>
                </a:solidFill>
              </a:rPr>
              <a:t>ть</a:t>
            </a:r>
            <a:r>
              <a:rPr lang="ru-RU" altLang="ru-KG" sz="4400" i="1">
                <a:solidFill>
                  <a:schemeClr val="hlink"/>
                </a:solidFill>
              </a:rPr>
              <a:t>  </a:t>
            </a:r>
            <a:r>
              <a:rPr lang="ru-RU" altLang="ru-KG" sz="4400" b="1" i="1">
                <a:solidFill>
                  <a:schemeClr val="hlink"/>
                </a:solidFill>
              </a:rPr>
              <a:t>ть</a:t>
            </a:r>
            <a:r>
              <a:rPr lang="ru-RU" altLang="ru-KG" sz="4400" i="1">
                <a:solidFill>
                  <a:schemeClr val="hlink"/>
                </a:solidFill>
              </a:rPr>
              <a:t> </a:t>
            </a:r>
            <a:r>
              <a:rPr lang="ru-RU" altLang="ru-KG" sz="4400" b="1" i="1">
                <a:solidFill>
                  <a:schemeClr val="hlink"/>
                </a:solidFill>
              </a:rPr>
              <a:t>ть</a:t>
            </a:r>
          </a:p>
          <a:p>
            <a:pPr eaLnBrk="1" hangingPunct="1"/>
            <a:endParaRPr lang="ru-RU" altLang="ru-KG" sz="4400" b="1" i="1">
              <a:solidFill>
                <a:schemeClr val="hlink"/>
              </a:solidFill>
            </a:endParaRPr>
          </a:p>
        </p:txBody>
      </p:sp>
      <p:sp>
        <p:nvSpPr>
          <p:cNvPr id="15363" name="WordArt 6">
            <a:extLst>
              <a:ext uri="{FF2B5EF4-FFF2-40B4-BE49-F238E27FC236}">
                <a16:creationId xmlns:a16="http://schemas.microsoft.com/office/drawing/2014/main" id="{17ED2D39-2DA4-4BBF-A77F-083541460A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6" y="549276"/>
            <a:ext cx="604837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+mj-lt"/>
                <a:ea typeface="+mj-lt"/>
                <a:cs typeface="+mj-lt"/>
              </a:rPr>
              <a:t>Двадцать седьмое  февраля</a:t>
            </a:r>
          </a:p>
          <a:p>
            <a:pPr algn="ctr"/>
            <a:r>
              <a:rPr lang="ru-RU" sz="3600" b="1" i="1" kern="1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+mj-lt"/>
                <a:ea typeface="+mj-lt"/>
                <a:cs typeface="+mj-lt"/>
              </a:rPr>
              <a:t>Классная работа</a:t>
            </a:r>
            <a:endParaRPr lang="ru-KG" sz="3600" b="1" i="1" kern="10">
              <a:ln w="12700">
                <a:solidFill>
                  <a:schemeClr val="hlink"/>
                </a:solidFill>
                <a:round/>
                <a:headEnd/>
                <a:tailEnd/>
              </a:ln>
              <a:solidFill>
                <a:srgbClr val="9933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6152" name="WordArt 8">
            <a:extLst>
              <a:ext uri="{FF2B5EF4-FFF2-40B4-BE49-F238E27FC236}">
                <a16:creationId xmlns:a16="http://schemas.microsoft.com/office/drawing/2014/main" id="{F803FB64-E232-498E-9A93-AABF752A4A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2060575"/>
            <a:ext cx="5057775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Минутка чистописания</a:t>
            </a:r>
            <a:endParaRPr lang="ru-KG" sz="3600" b="1" i="1" kern="1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pic>
        <p:nvPicPr>
          <p:cNvPr id="15365" name="Рисунок 2">
            <a:extLst>
              <a:ext uri="{FF2B5EF4-FFF2-40B4-BE49-F238E27FC236}">
                <a16:creationId xmlns:a16="http://schemas.microsoft.com/office/drawing/2014/main" id="{6A81BEFE-1CCD-4013-9368-65649576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>
            <a:extLst>
              <a:ext uri="{FF2B5EF4-FFF2-40B4-BE49-F238E27FC236}">
                <a16:creationId xmlns:a16="http://schemas.microsoft.com/office/drawing/2014/main" id="{F53E53A6-55CE-4D79-B55B-5D0910396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5170488"/>
            <a:ext cx="1790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C170FCE-72C7-41F5-B19E-14FC063E4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99"/>
    </mc:Choice>
    <mc:Fallback>
      <p:transition spd="slow" advTm="3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8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>
            <a:extLst>
              <a:ext uri="{FF2B5EF4-FFF2-40B4-BE49-F238E27FC236}">
                <a16:creationId xmlns:a16="http://schemas.microsoft.com/office/drawing/2014/main" id="{568DA80F-4F43-4221-86E6-15078266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2E00C5FA-0127-49BD-9F15-268615DD6D6A}"/>
              </a:ext>
            </a:extLst>
          </p:cNvPr>
          <p:cNvSpPr/>
          <p:nvPr/>
        </p:nvSpPr>
        <p:spPr>
          <a:xfrm flipV="1">
            <a:off x="400050" y="1328735"/>
            <a:ext cx="8386763" cy="1000127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G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83B4CAF7-971D-476A-80E6-CC536BCD6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5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6"/>
    </mc:Choice>
    <mc:Fallback>
      <p:transition spd="slow" advTm="1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0F23-7EB1-4F4D-AD25-17D8A496B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FE413AA2-E106-4DC7-B440-C243A15632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4"/>
            <a:ext cx="12192000" cy="68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D4398567-6526-4AF1-A9C8-916D06559AE4}"/>
                  </a:ext>
                </a:extLst>
              </p14:cNvPr>
              <p14:cNvContentPartPr/>
              <p14:nvPr/>
            </p14:nvContentPartPr>
            <p14:xfrm>
              <a:off x="6700927" y="2878965"/>
              <a:ext cx="657360" cy="323640"/>
            </p14:xfrm>
          </p:contentPart>
        </mc:Choice>
        <mc:Fallback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D4398567-6526-4AF1-A9C8-916D06559A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6527" y="2864565"/>
                <a:ext cx="68544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86DD6A52-768C-48B5-9DE3-49316AD41BD4}"/>
                  </a:ext>
                </a:extLst>
              </p14:cNvPr>
              <p14:cNvContentPartPr/>
              <p14:nvPr/>
            </p14:nvContentPartPr>
            <p14:xfrm>
              <a:off x="7843927" y="3740445"/>
              <a:ext cx="730800" cy="389160"/>
            </p14:xfrm>
          </p:contentPart>
        </mc:Choice>
        <mc:Fallback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86DD6A52-768C-48B5-9DE3-49316AD41B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29527" y="3726045"/>
                <a:ext cx="75888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40EA428F-F015-47EB-81D5-8B8F8170AA2B}"/>
                  </a:ext>
                </a:extLst>
              </p14:cNvPr>
              <p14:cNvContentPartPr/>
              <p14:nvPr/>
            </p14:nvContentPartPr>
            <p14:xfrm>
              <a:off x="4686367" y="3486285"/>
              <a:ext cx="360" cy="360"/>
            </p14:xfrm>
          </p:contentPart>
        </mc:Choice>
        <mc:Fallback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40EA428F-F015-47EB-81D5-8B8F8170AA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67287" y="3467205"/>
                <a:ext cx="381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ADCDE996-F2CF-4193-8FF2-F90C7F7A990F}"/>
                  </a:ext>
                </a:extLst>
              </p14:cNvPr>
              <p14:cNvContentPartPr/>
              <p14:nvPr/>
            </p14:nvContentPartPr>
            <p14:xfrm>
              <a:off x="4671967" y="3486285"/>
              <a:ext cx="1929240" cy="105840"/>
            </p14:xfrm>
          </p:contentPart>
        </mc:Choice>
        <mc:Fallback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ADCDE996-F2CF-4193-8FF2-F90C7F7A99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52887" y="3467205"/>
                <a:ext cx="196704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6744FE19-EEE1-45BE-9C23-0AE56ACBDE85}"/>
                  </a:ext>
                </a:extLst>
              </p14:cNvPr>
              <p14:cNvContentPartPr/>
              <p14:nvPr/>
            </p14:nvContentPartPr>
            <p14:xfrm>
              <a:off x="4700407" y="4300605"/>
              <a:ext cx="2929320" cy="245160"/>
            </p14:xfrm>
          </p:contentPart>
        </mc:Choice>
        <mc:Fallback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6744FE19-EEE1-45BE-9C23-0AE56ACBDE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81327" y="4281525"/>
                <a:ext cx="2967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46104474-F0E5-417B-9714-78F597C69830}"/>
                  </a:ext>
                </a:extLst>
              </p14:cNvPr>
              <p14:cNvContentPartPr/>
              <p14:nvPr/>
            </p14:nvContentPartPr>
            <p14:xfrm>
              <a:off x="7286647" y="4786245"/>
              <a:ext cx="360" cy="360"/>
            </p14:xfrm>
          </p:contentPart>
        </mc:Choice>
        <mc:Fallback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46104474-F0E5-417B-9714-78F597C6983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67567" y="4767165"/>
                <a:ext cx="38160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Звук 23">
            <a:hlinkClick r:id="" action="ppaction://media"/>
            <a:extLst>
              <a:ext uri="{FF2B5EF4-FFF2-40B4-BE49-F238E27FC236}">
                <a16:creationId xmlns:a16="http://schemas.microsoft.com/office/drawing/2014/main" id="{E39A6876-1218-4CD6-9F03-7FE9918BE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7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"/>
    </mc:Choice>
    <mc:Fallback>
      <p:transition spd="slow" advTm="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268A0C47-4A1D-40D0-8C9F-5032AD505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43338" y="1484313"/>
            <a:ext cx="4989512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живёшь –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поплывёшь –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побежишь –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глядим –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жду –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машешь –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несёшь –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KG" sz="3600" b="1" dirty="0">
                <a:solidFill>
                  <a:schemeClr val="accent3">
                    <a:lumMod val="75000"/>
                  </a:schemeClr>
                </a:solidFill>
              </a:rPr>
              <a:t>сидит </a:t>
            </a:r>
            <a:r>
              <a:rPr lang="ru-RU" altLang="ru-KG" sz="3600" b="1" dirty="0">
                <a:solidFill>
                  <a:schemeClr val="hlink"/>
                </a:solidFill>
              </a:rPr>
              <a:t>–</a:t>
            </a:r>
            <a:r>
              <a:rPr lang="ru-RU" altLang="ru-KG" sz="3600" b="1" dirty="0"/>
              <a:t> </a:t>
            </a:r>
            <a:endParaRPr lang="ru-RU" altLang="ru-KG" sz="3600" b="1" dirty="0">
              <a:solidFill>
                <a:srgbClr val="0000FF"/>
              </a:solidFill>
            </a:endParaRPr>
          </a:p>
        </p:txBody>
      </p:sp>
      <p:sp>
        <p:nvSpPr>
          <p:cNvPr id="51213" name="WordArt 13">
            <a:extLst>
              <a:ext uri="{FF2B5EF4-FFF2-40B4-BE49-F238E27FC236}">
                <a16:creationId xmlns:a16="http://schemas.microsoft.com/office/drawing/2014/main" id="{2EF8B930-9442-4169-BA07-71D9CD2FF1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56363" y="1628775"/>
            <a:ext cx="129540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</a:rPr>
              <a:t>жить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</a:endParaRPr>
          </a:p>
        </p:txBody>
      </p:sp>
      <p:sp>
        <p:nvSpPr>
          <p:cNvPr id="51214" name="WordArt 14">
            <a:extLst>
              <a:ext uri="{FF2B5EF4-FFF2-40B4-BE49-F238E27FC236}">
                <a16:creationId xmlns:a16="http://schemas.microsoft.com/office/drawing/2014/main" id="{C2A8A3E9-3B48-4032-A141-5AE58FD3C4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75501" y="2133600"/>
            <a:ext cx="19907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</a:rPr>
              <a:t>поплыть 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</a:endParaRPr>
          </a:p>
        </p:txBody>
      </p:sp>
      <p:sp>
        <p:nvSpPr>
          <p:cNvPr id="51215" name="WordArt 15">
            <a:extLst>
              <a:ext uri="{FF2B5EF4-FFF2-40B4-BE49-F238E27FC236}">
                <a16:creationId xmlns:a16="http://schemas.microsoft.com/office/drawing/2014/main" id="{B101A3D5-DA15-4722-B125-074F08CE5D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1901" y="3213101"/>
            <a:ext cx="19907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</a:rPr>
              <a:t>глядеть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</a:endParaRPr>
          </a:p>
        </p:txBody>
      </p:sp>
      <p:sp>
        <p:nvSpPr>
          <p:cNvPr id="51216" name="WordArt 16">
            <a:extLst>
              <a:ext uri="{FF2B5EF4-FFF2-40B4-BE49-F238E27FC236}">
                <a16:creationId xmlns:a16="http://schemas.microsoft.com/office/drawing/2014/main" id="{A8B4B44A-B219-452F-922F-2377AAFB9E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35639" y="3716338"/>
            <a:ext cx="199072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</a:rPr>
              <a:t>ждать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</a:endParaRPr>
          </a:p>
        </p:txBody>
      </p:sp>
      <p:sp>
        <p:nvSpPr>
          <p:cNvPr id="51217" name="WordArt 17">
            <a:extLst>
              <a:ext uri="{FF2B5EF4-FFF2-40B4-BE49-F238E27FC236}">
                <a16:creationId xmlns:a16="http://schemas.microsoft.com/office/drawing/2014/main" id="{8F8B2F78-E180-4BD0-9F6D-EA20151473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27801" y="4365625"/>
            <a:ext cx="19907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</a:rPr>
              <a:t>махать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</a:endParaRPr>
          </a:p>
        </p:txBody>
      </p:sp>
      <p:sp>
        <p:nvSpPr>
          <p:cNvPr id="51218" name="WordArt 18">
            <a:extLst>
              <a:ext uri="{FF2B5EF4-FFF2-40B4-BE49-F238E27FC236}">
                <a16:creationId xmlns:a16="http://schemas.microsoft.com/office/drawing/2014/main" id="{ABBFCBD1-0436-4C52-8D0E-206AF12780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40464" y="4941889"/>
            <a:ext cx="19907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</a:rPr>
              <a:t>нести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</a:endParaRPr>
          </a:p>
        </p:txBody>
      </p:sp>
      <p:sp>
        <p:nvSpPr>
          <p:cNvPr id="51219" name="WordArt 19">
            <a:extLst>
              <a:ext uri="{FF2B5EF4-FFF2-40B4-BE49-F238E27FC236}">
                <a16:creationId xmlns:a16="http://schemas.microsoft.com/office/drawing/2014/main" id="{A6D775F5-331E-4D4E-B5E5-CE127CAF7F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1" y="5445127"/>
            <a:ext cx="1990725" cy="3587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18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</a:rPr>
              <a:t>сидеть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</a:endParaRPr>
          </a:p>
        </p:txBody>
      </p:sp>
      <p:sp>
        <p:nvSpPr>
          <p:cNvPr id="51220" name="WordArt 20">
            <a:extLst>
              <a:ext uri="{FF2B5EF4-FFF2-40B4-BE49-F238E27FC236}">
                <a16:creationId xmlns:a16="http://schemas.microsoft.com/office/drawing/2014/main" id="{8A3C3143-D204-4BA7-ABF6-8295B02CD3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2636839"/>
            <a:ext cx="20161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</a:rPr>
              <a:t>побежать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</a:endParaRPr>
          </a:p>
        </p:txBody>
      </p:sp>
      <p:sp>
        <p:nvSpPr>
          <p:cNvPr id="18443" name="WordArt 22">
            <a:extLst>
              <a:ext uri="{FF2B5EF4-FFF2-40B4-BE49-F238E27FC236}">
                <a16:creationId xmlns:a16="http://schemas.microsoft.com/office/drawing/2014/main" id="{03C15FFF-5CED-40F4-ABAB-8696BFD586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6989" y="333376"/>
            <a:ext cx="6408737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Образуйте от данных глаголов</a:t>
            </a:r>
          </a:p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 неопределенную форму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+mj-lt"/>
              <a:ea typeface="+mj-lt"/>
              <a:cs typeface="+mj-lt"/>
            </a:endParaRPr>
          </a:p>
        </p:txBody>
      </p:sp>
      <p:pic>
        <p:nvPicPr>
          <p:cNvPr id="18444" name="Picture 23">
            <a:extLst>
              <a:ext uri="{FF2B5EF4-FFF2-40B4-BE49-F238E27FC236}">
                <a16:creationId xmlns:a16="http://schemas.microsoft.com/office/drawing/2014/main" id="{93CB2C5D-003B-415E-B080-21D1F525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-70643"/>
            <a:ext cx="1790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E2D1D77-0154-4A5F-AB61-73F4DF4093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34"/>
    </mc:Choice>
    <mc:Fallback>
      <p:transition spd="slow" advTm="5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D95-A147-41AD-BCD7-384FB467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F831B5-06F5-45DD-8FD9-3E9201EA90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16A4769D-999A-495A-9602-6839AEF4D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6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94"/>
    </mc:Choice>
    <mc:Fallback>
      <p:transition spd="slow" advTm="3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4FF9D-460B-42CD-9DB9-EC097401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B9AEBA-C478-4211-9B25-43574B206320}"/>
              </a:ext>
            </a:extLst>
          </p:cNvPr>
          <p:cNvSpPr/>
          <p:nvPr/>
        </p:nvSpPr>
        <p:spPr>
          <a:xfrm>
            <a:off x="3114674" y="1598116"/>
            <a:ext cx="6029325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ru-RU" altLang="ru-KG" sz="2800" b="1" dirty="0">
                <a:solidFill>
                  <a:srgbClr val="663300"/>
                </a:solidFill>
              </a:rPr>
              <a:t>*Знаю ли я, что такое глагол?	</a:t>
            </a:r>
          </a:p>
          <a:p>
            <a:pPr lvl="1">
              <a:lnSpc>
                <a:spcPct val="90000"/>
              </a:lnSpc>
            </a:pPr>
            <a:r>
              <a:rPr lang="ru-RU" altLang="ru-KG" sz="2800" b="1" dirty="0">
                <a:solidFill>
                  <a:srgbClr val="663300"/>
                </a:solidFill>
              </a:rPr>
              <a:t>*Знаю ли я, что обозначает глагол?</a:t>
            </a:r>
            <a:r>
              <a:rPr lang="ru-RU" altLang="ru-KG" sz="2800" dirty="0"/>
              <a:t> </a:t>
            </a:r>
          </a:p>
          <a:p>
            <a:pPr lvl="1">
              <a:lnSpc>
                <a:spcPct val="90000"/>
              </a:lnSpc>
            </a:pPr>
            <a:r>
              <a:rPr lang="ru-RU" altLang="ru-KG" sz="2800" b="1" dirty="0">
                <a:solidFill>
                  <a:srgbClr val="663300"/>
                </a:solidFill>
              </a:rPr>
              <a:t>*Знаю ли я, на какие вопросы отвечает глагол? </a:t>
            </a:r>
          </a:p>
          <a:p>
            <a:pPr lvl="1">
              <a:lnSpc>
                <a:spcPct val="90000"/>
              </a:lnSpc>
            </a:pPr>
            <a:r>
              <a:rPr lang="ru-RU" altLang="ru-KG" sz="2800" b="1" dirty="0">
                <a:solidFill>
                  <a:srgbClr val="663300"/>
                </a:solidFill>
              </a:rPr>
              <a:t>*Знаю ли я, как изменяется глагол? </a:t>
            </a:r>
          </a:p>
          <a:p>
            <a:pPr lvl="1">
              <a:lnSpc>
                <a:spcPct val="90000"/>
              </a:lnSpc>
            </a:pPr>
            <a:r>
              <a:rPr lang="ru-RU" altLang="ru-KG" sz="2800" b="1" dirty="0">
                <a:solidFill>
                  <a:srgbClr val="663300"/>
                </a:solidFill>
              </a:rPr>
              <a:t>*Смогу ли я определить  время глагола?	</a:t>
            </a:r>
          </a:p>
          <a:p>
            <a:pPr lvl="1">
              <a:lnSpc>
                <a:spcPct val="90000"/>
              </a:lnSpc>
            </a:pPr>
            <a:r>
              <a:rPr lang="ru-RU" altLang="ru-KG" sz="2800" b="1" dirty="0">
                <a:solidFill>
                  <a:srgbClr val="663300"/>
                </a:solidFill>
              </a:rPr>
              <a:t>*Смогу ли я найти глагол в неопределённой форме?	</a:t>
            </a:r>
          </a:p>
          <a:p>
            <a:pPr lvl="1">
              <a:lnSpc>
                <a:spcPct val="90000"/>
              </a:lnSpc>
            </a:pPr>
            <a:r>
              <a:rPr lang="ru-RU" altLang="ru-KG" sz="2800" b="1" dirty="0">
                <a:solidFill>
                  <a:srgbClr val="663300"/>
                </a:solidFill>
              </a:rPr>
              <a:t>	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62FC8B-D813-447D-A785-E1814E4E9CD2}"/>
              </a:ext>
            </a:extLst>
          </p:cNvPr>
          <p:cNvSpPr/>
          <p:nvPr/>
        </p:nvSpPr>
        <p:spPr>
          <a:xfrm>
            <a:off x="2100263" y="828675"/>
            <a:ext cx="78152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Самооценка</a:t>
            </a:r>
            <a:endParaRPr lang="ru-KG" sz="44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665C19-8CE0-409C-ADBB-5E92E3140202}"/>
              </a:ext>
            </a:extLst>
          </p:cNvPr>
          <p:cNvSpPr/>
          <p:nvPr/>
        </p:nvSpPr>
        <p:spPr>
          <a:xfrm>
            <a:off x="7872413" y="942975"/>
            <a:ext cx="514350" cy="510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/>
              <a:t>+</a:t>
            </a:r>
            <a:endParaRPr lang="ru-KG" sz="4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702CB3-9F3B-4073-BB89-BD7229237D62}"/>
              </a:ext>
            </a:extLst>
          </p:cNvPr>
          <p:cNvSpPr/>
          <p:nvPr/>
        </p:nvSpPr>
        <p:spPr>
          <a:xfrm>
            <a:off x="8615363" y="942975"/>
            <a:ext cx="528636" cy="5289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/>
              <a:t>-</a:t>
            </a:r>
            <a:endParaRPr lang="ru-KG" sz="4400" dirty="0"/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1741E719-E0CB-41CF-A1A5-93F3DDEB4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2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46"/>
    </mc:Choice>
    <mc:Fallback>
      <p:transition spd="slow" advTm="5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>
            <a:extLst>
              <a:ext uri="{FF2B5EF4-FFF2-40B4-BE49-F238E27FC236}">
                <a16:creationId xmlns:a16="http://schemas.microsoft.com/office/drawing/2014/main" id="{ED6F016C-85F6-4ECD-B328-38DA0952B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1563" y="32131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ru-KG" altLang="ru-KG"/>
          </a:p>
        </p:txBody>
      </p:sp>
      <p:sp>
        <p:nvSpPr>
          <p:cNvPr id="23555" name="Rectangle 6">
            <a:extLst>
              <a:ext uri="{FF2B5EF4-FFF2-40B4-BE49-F238E27FC236}">
                <a16:creationId xmlns:a16="http://schemas.microsoft.com/office/drawing/2014/main" id="{D61991BD-50DB-4367-9A8F-343AA3E7A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260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ru-KG" altLang="ru-KG"/>
          </a:p>
        </p:txBody>
      </p:sp>
      <p:sp>
        <p:nvSpPr>
          <p:cNvPr id="23556" name="WordArt 10">
            <a:extLst>
              <a:ext uri="{FF2B5EF4-FFF2-40B4-BE49-F238E27FC236}">
                <a16:creationId xmlns:a16="http://schemas.microsoft.com/office/drawing/2014/main" id="{59D094C5-3393-414B-A018-0F570A010E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392552">
            <a:off x="2425701" y="1397001"/>
            <a:ext cx="251936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</a:rPr>
              <a:t>Домашнее задание: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</a:endParaRPr>
          </a:p>
        </p:txBody>
      </p:sp>
      <p:sp>
        <p:nvSpPr>
          <p:cNvPr id="23557" name="Rectangle 11">
            <a:extLst>
              <a:ext uri="{FF2B5EF4-FFF2-40B4-BE49-F238E27FC236}">
                <a16:creationId xmlns:a16="http://schemas.microsoft.com/office/drawing/2014/main" id="{3EE381DA-A34E-42BB-9F29-232BB31BA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292168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KG"/>
          </a:p>
          <a:p>
            <a:endParaRPr lang="ru-RU" altLang="ru-KG"/>
          </a:p>
        </p:txBody>
      </p:sp>
      <p:sp>
        <p:nvSpPr>
          <p:cNvPr id="23558" name="WordArt 12">
            <a:extLst>
              <a:ext uri="{FF2B5EF4-FFF2-40B4-BE49-F238E27FC236}">
                <a16:creationId xmlns:a16="http://schemas.microsoft.com/office/drawing/2014/main" id="{4A74667D-8A30-4B1C-BA33-C598391A24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10088">
            <a:off x="2538414" y="2468563"/>
            <a:ext cx="2879725" cy="1389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Упр. 414. 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 </a:t>
            </a:r>
            <a:endParaRPr lang="ru-KG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F4DBA74-BDC8-413D-8420-D8E26A4F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6" y="1580357"/>
            <a:ext cx="3611564" cy="490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8D5F8D7-A96A-4845-A183-5207E20A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4" y="1482984"/>
            <a:ext cx="3611564" cy="490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6FA18D8-07EF-4072-81E1-8602E3C1F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5"/>
    </mc:Choice>
    <mc:Fallback>
      <p:transition spd="slow" advTm="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63AC3-D8BA-42E0-9747-C470A6C44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8325D97-0E53-4A74-97E9-C4C8B45E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28824"/>
            <a:ext cx="4891087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DD554B-D699-48E9-9992-11E8BEBA0D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F956B534-4932-4D7C-BF79-FB3B2A69A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8"/>
    </mc:Choice>
    <mc:Fallback>
      <p:transition spd="slow" advTm="6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958A9C3-02CA-4D6A-864C-9EC2DE72E7E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71813" y="1341438"/>
            <a:ext cx="7200900" cy="4679950"/>
          </a:xfrm>
        </p:spPr>
        <p:txBody>
          <a:bodyPr/>
          <a:lstStyle/>
          <a:p>
            <a:pPr marL="444500" indent="0">
              <a:spcBef>
                <a:spcPct val="0"/>
              </a:spcBef>
              <a:buNone/>
              <a:defRPr/>
            </a:pPr>
            <a:r>
              <a:rPr lang="ru-RU" altLang="ru-KG" b="1" i="1"/>
              <a:t> </a:t>
            </a:r>
            <a:r>
              <a:rPr lang="ru-RU" altLang="ru-KG" sz="40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Заливается звонок,</a:t>
            </a:r>
            <a:br>
              <a:rPr lang="ru-RU" altLang="ru-KG" sz="40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KG" sz="40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Он зовёт нас на урок.</a:t>
            </a:r>
            <a:br>
              <a:rPr lang="ru-RU" altLang="ru-KG" sz="40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KG" sz="40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Будем все внимательны,</a:t>
            </a:r>
            <a:br>
              <a:rPr lang="ru-RU" altLang="ru-KG" sz="40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KG" sz="40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Прилежны и  старательны!</a:t>
            </a:r>
          </a:p>
          <a:p>
            <a:pPr marL="444500" indent="0">
              <a:defRPr/>
            </a:pPr>
            <a:endParaRPr lang="ru-RU" altLang="ru-KG" sz="40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7EA519A3-D3DB-4FDE-8EC0-7A61C902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05263"/>
            <a:ext cx="2735263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2">
            <a:extLst>
              <a:ext uri="{FF2B5EF4-FFF2-40B4-BE49-F238E27FC236}">
                <a16:creationId xmlns:a16="http://schemas.microsoft.com/office/drawing/2014/main" id="{6B5A7B46-E7AB-4A25-8E46-6405E683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A1522CD-4734-4CD1-A850-6D66027F4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3"/>
    </mc:Choice>
    <mc:Fallback>
      <p:transition spd="slow" advTm="1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13D70-748E-4F34-A18C-B0F7DDD43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G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31A3DE-FC78-4161-93FD-C1FF7BD0AF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8623DD-AD57-4B0F-A8CF-E8B6A7BE0CD8}"/>
              </a:ext>
            </a:extLst>
          </p:cNvPr>
          <p:cNvSpPr/>
          <p:nvPr/>
        </p:nvSpPr>
        <p:spPr>
          <a:xfrm>
            <a:off x="2486025" y="985838"/>
            <a:ext cx="66579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KG" sz="4800" b="1" dirty="0">
                <a:solidFill>
                  <a:srgbClr val="C00000"/>
                </a:solidFill>
                <a:latin typeface="Arial" panose="020B0604020202020204" pitchFamily="34" charset="0"/>
              </a:rPr>
              <a:t>Цели</a:t>
            </a:r>
            <a:r>
              <a:rPr lang="ru-RU" altLang="ru-KG" sz="48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altLang="ru-KG" sz="4800" b="1" dirty="0">
                <a:solidFill>
                  <a:srgbClr val="C00000"/>
                </a:solidFill>
                <a:latin typeface="Arial" panose="020B0604020202020204" pitchFamily="34" charset="0"/>
              </a:rPr>
              <a:t>урока</a:t>
            </a:r>
            <a:r>
              <a:rPr lang="ru-RU" altLang="ru-KG" sz="4800" dirty="0">
                <a:solidFill>
                  <a:srgbClr val="C00000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ru-RU" altLang="ru-KG" sz="2800" dirty="0">
                <a:solidFill>
                  <a:srgbClr val="FFFF00"/>
                </a:solidFill>
                <a:latin typeface="Arial" panose="020B0604020202020204" pitchFamily="34" charset="0"/>
              </a:rPr>
              <a:t>*познакомиться с новым понятием «неопределенная форма глагола", ; </a:t>
            </a:r>
          </a:p>
          <a:p>
            <a:r>
              <a:rPr lang="ru-RU" altLang="ru-KG" sz="2800" dirty="0">
                <a:solidFill>
                  <a:srgbClr val="FFFF00"/>
                </a:solidFill>
                <a:latin typeface="Arial" panose="020B0604020202020204" pitchFamily="34" charset="0"/>
              </a:rPr>
              <a:t> *уметь ставить вопрос к </a:t>
            </a:r>
            <a:r>
              <a:rPr lang="ru-RU" altLang="ru-KG" sz="2800" b="1" dirty="0">
                <a:solidFill>
                  <a:srgbClr val="FFFF00"/>
                </a:solidFill>
                <a:latin typeface="Arial" panose="020B0604020202020204" pitchFamily="34" charset="0"/>
              </a:rPr>
              <a:t>глаголам</a:t>
            </a:r>
            <a:r>
              <a:rPr lang="ru-RU" altLang="ru-KG" sz="2800" dirty="0">
                <a:solidFill>
                  <a:srgbClr val="FFFF00"/>
                </a:solidFill>
                <a:latin typeface="Arial" panose="020B0604020202020204" pitchFamily="34" charset="0"/>
              </a:rPr>
              <a:t> в неопределенной форме, выделять суффиксы, отличать от других форм глагола;</a:t>
            </a:r>
          </a:p>
          <a:p>
            <a:r>
              <a:rPr lang="ru-RU" altLang="ru-KG" sz="2800" dirty="0">
                <a:solidFill>
                  <a:srgbClr val="FFFF00"/>
                </a:solidFill>
                <a:latin typeface="Arial" panose="020B0604020202020204" pitchFamily="34" charset="0"/>
              </a:rPr>
              <a:t>*проявить учебно-познавательный интерес к теме урока.</a:t>
            </a:r>
            <a:endParaRPr lang="ru-KG" altLang="ru-KG" sz="2800" dirty="0">
              <a:solidFill>
                <a:srgbClr val="FFFF00"/>
              </a:solidFill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834D542C-43A3-45BA-A9F6-9BBF1B6BC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3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30"/>
    </mc:Choice>
    <mc:Fallback>
      <p:transition spd="slow" advTm="2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>
            <a:extLst>
              <a:ext uri="{FF2B5EF4-FFF2-40B4-BE49-F238E27FC236}">
                <a16:creationId xmlns:a16="http://schemas.microsoft.com/office/drawing/2014/main" id="{55B1016A-3BBC-488C-B33F-967DD9C9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2734E20-9C76-40A6-A4BA-A640DAF7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id="{5365809C-7C79-49AC-9628-A43305BA1ECA}"/>
              </a:ext>
            </a:extLst>
          </p:cNvPr>
          <p:cNvSpPr/>
          <p:nvPr/>
        </p:nvSpPr>
        <p:spPr>
          <a:xfrm>
            <a:off x="7343775" y="1671638"/>
            <a:ext cx="314325" cy="271462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G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B18F59F2-81BB-4588-B2A6-8D67CD0E428E}"/>
              </a:ext>
            </a:extLst>
          </p:cNvPr>
          <p:cNvSpPr/>
          <p:nvPr/>
        </p:nvSpPr>
        <p:spPr>
          <a:xfrm>
            <a:off x="9967913" y="2495550"/>
            <a:ext cx="314325" cy="271462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3"/>
    </mc:Choice>
    <mc:Fallback>
      <p:transition spd="slow" advTm="1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9E1CA304-4E73-4D65-9DC6-7DF96C82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-252228"/>
            <a:ext cx="1790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AA2313-58A5-460E-9455-DA3BA2433157}"/>
              </a:ext>
            </a:extLst>
          </p:cNvPr>
          <p:cNvSpPr/>
          <p:nvPr/>
        </p:nvSpPr>
        <p:spPr>
          <a:xfrm>
            <a:off x="3071664" y="332657"/>
            <a:ext cx="61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3600" b="1" i="1" kern="10" dirty="0">
                <a:ln w="9525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solidFill>
                  <a:srgbClr val="FF0000"/>
                </a:solidFill>
              </a:rPr>
              <a:t>Что вы знаете о глаголе?</a:t>
            </a:r>
            <a:endParaRPr lang="ru-KG" sz="3600" b="1" i="1" kern="10" dirty="0">
              <a:ln w="952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DBACD6-25A0-44B2-BA95-6797F516CEC1}"/>
              </a:ext>
            </a:extLst>
          </p:cNvPr>
          <p:cNvSpPr/>
          <p:nvPr/>
        </p:nvSpPr>
        <p:spPr>
          <a:xfrm>
            <a:off x="4008438" y="1125539"/>
            <a:ext cx="5472112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Глагол  – это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а) часть слова;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б) часть речи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Глагол обозначает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а) признак предмета;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б) действие предмета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Глагол отвечает на вопросы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а) что делать? что сделать?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б) кто? что?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предложении глагол является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а) главным членом предложения;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KG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б) второстепенным членом предложения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500AD476-C508-4EA2-A15D-E7ABAC730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23"/>
    </mc:Choice>
    <mc:Fallback>
      <p:transition spd="slow" advTm="7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>
            <a:extLst>
              <a:ext uri="{FF2B5EF4-FFF2-40B4-BE49-F238E27FC236}">
                <a16:creationId xmlns:a16="http://schemas.microsoft.com/office/drawing/2014/main" id="{568DA80F-4F43-4221-86E6-15078266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04CC08-2BE4-4D48-8481-B2E0880694D8}"/>
              </a:ext>
            </a:extLst>
          </p:cNvPr>
          <p:cNvSpPr/>
          <p:nvPr/>
        </p:nvSpPr>
        <p:spPr>
          <a:xfrm>
            <a:off x="2208214" y="2133600"/>
            <a:ext cx="8135937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600" i="1" dirty="0">
                <a:solidFill>
                  <a:srgbClr val="FFFF00"/>
                </a:solidFill>
              </a:rPr>
              <a:t>б  </a:t>
            </a:r>
            <a:r>
              <a:rPr lang="ru-RU" sz="6600" i="1" dirty="0" err="1">
                <a:solidFill>
                  <a:srgbClr val="FFFF00"/>
                </a:solidFill>
              </a:rPr>
              <a:t>б</a:t>
            </a:r>
            <a:r>
              <a:rPr lang="ru-RU" sz="6600" i="1" dirty="0">
                <a:solidFill>
                  <a:srgbClr val="FFFF00"/>
                </a:solidFill>
              </a:rPr>
              <a:t>   а  а</a:t>
            </a:r>
            <a:endParaRPr lang="ru-KG" sz="6600" i="1" dirty="0">
              <a:solidFill>
                <a:srgbClr val="FFFF00"/>
              </a:solidFill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C45FDF5-90E9-4584-B45C-CB125636D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7"/>
    </mc:Choice>
    <mc:Fallback>
      <p:transition spd="slow" advTm="2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5">
            <a:extLst>
              <a:ext uri="{FF2B5EF4-FFF2-40B4-BE49-F238E27FC236}">
                <a16:creationId xmlns:a16="http://schemas.microsoft.com/office/drawing/2014/main" id="{1A5621BE-D9D9-495A-8BBA-A7F31F9BDF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82888" y="333376"/>
            <a:ext cx="6121400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Как изменяются глаголы?</a:t>
            </a:r>
            <a:endParaRPr lang="ru-KG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48135" name="WordArt 7">
            <a:extLst>
              <a:ext uri="{FF2B5EF4-FFF2-40B4-BE49-F238E27FC236}">
                <a16:creationId xmlns:a16="http://schemas.microsoft.com/office/drawing/2014/main" id="{0BC9CF41-15B6-49DF-8A6B-7E66DBC89D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908051"/>
            <a:ext cx="612140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</a:rPr>
              <a:t>Глаголы изменяютя: </a:t>
            </a:r>
            <a:endParaRPr lang="ru-KG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3300"/>
              </a:solidFill>
            </a:endParaRPr>
          </a:p>
        </p:txBody>
      </p:sp>
      <p:sp>
        <p:nvSpPr>
          <p:cNvPr id="48136" name="WordArt 8">
            <a:extLst>
              <a:ext uri="{FF2B5EF4-FFF2-40B4-BE49-F238E27FC236}">
                <a16:creationId xmlns:a16="http://schemas.microsoft.com/office/drawing/2014/main" id="{A89E8AEF-D0F2-4951-9C43-74D7F99E09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35413" y="1484313"/>
            <a:ext cx="44640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3366FF"/>
                </a:solidFill>
              </a:rPr>
              <a:t>по временам</a:t>
            </a:r>
            <a:endParaRPr lang="ru-KG" sz="3600" b="1" i="1" kern="10">
              <a:ln w="28575">
                <a:solidFill>
                  <a:srgbClr val="000080"/>
                </a:solidFill>
                <a:round/>
                <a:headEnd/>
                <a:tailEnd/>
              </a:ln>
              <a:solidFill>
                <a:srgbClr val="3366FF"/>
              </a:solidFill>
            </a:endParaRPr>
          </a:p>
        </p:txBody>
      </p:sp>
      <p:sp>
        <p:nvSpPr>
          <p:cNvPr id="48137" name="Line 9">
            <a:extLst>
              <a:ext uri="{FF2B5EF4-FFF2-40B4-BE49-F238E27FC236}">
                <a16:creationId xmlns:a16="http://schemas.microsoft.com/office/drawing/2014/main" id="{67A33D06-EA84-415C-AF68-57823CEC80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8439" y="1916113"/>
            <a:ext cx="504825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KG"/>
          </a:p>
        </p:txBody>
      </p:sp>
      <p:sp>
        <p:nvSpPr>
          <p:cNvPr id="48138" name="Line 10">
            <a:extLst>
              <a:ext uri="{FF2B5EF4-FFF2-40B4-BE49-F238E27FC236}">
                <a16:creationId xmlns:a16="http://schemas.microsoft.com/office/drawing/2014/main" id="{FBD78BBD-B096-4452-A0B7-D32B14035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4564" y="1916113"/>
            <a:ext cx="71437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KG"/>
          </a:p>
        </p:txBody>
      </p:sp>
      <p:sp>
        <p:nvSpPr>
          <p:cNvPr id="48139" name="Line 11">
            <a:extLst>
              <a:ext uri="{FF2B5EF4-FFF2-40B4-BE49-F238E27FC236}">
                <a16:creationId xmlns:a16="http://schemas.microsoft.com/office/drawing/2014/main" id="{1626893B-1658-40AD-8605-F5B5604D8C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8888" y="1916113"/>
            <a:ext cx="576262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KG"/>
          </a:p>
        </p:txBody>
      </p:sp>
      <p:sp>
        <p:nvSpPr>
          <p:cNvPr id="48140" name="AutoShape 12">
            <a:extLst>
              <a:ext uri="{FF2B5EF4-FFF2-40B4-BE49-F238E27FC236}">
                <a16:creationId xmlns:a16="http://schemas.microsoft.com/office/drawing/2014/main" id="{EE68831A-1157-44DE-85FA-D5E1B86BA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2565400"/>
            <a:ext cx="187325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4800" b="1" i="1"/>
              <a:t>П. В.</a:t>
            </a:r>
          </a:p>
        </p:txBody>
      </p:sp>
      <p:sp>
        <p:nvSpPr>
          <p:cNvPr id="48141" name="AutoShape 13">
            <a:extLst>
              <a:ext uri="{FF2B5EF4-FFF2-40B4-BE49-F238E27FC236}">
                <a16:creationId xmlns:a16="http://schemas.microsoft.com/office/drawing/2014/main" id="{26C2616D-E498-4331-8C17-217B370B8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2565400"/>
            <a:ext cx="187325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4800" b="1" i="1"/>
              <a:t>Н. В.</a:t>
            </a:r>
          </a:p>
        </p:txBody>
      </p:sp>
      <p:sp>
        <p:nvSpPr>
          <p:cNvPr id="48142" name="AutoShape 14">
            <a:extLst>
              <a:ext uri="{FF2B5EF4-FFF2-40B4-BE49-F238E27FC236}">
                <a16:creationId xmlns:a16="http://schemas.microsoft.com/office/drawing/2014/main" id="{040E8513-7C1A-4EC0-8B5B-31BF025C9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2565400"/>
            <a:ext cx="187325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4800" b="1" i="1"/>
              <a:t>Б. В.</a:t>
            </a:r>
          </a:p>
        </p:txBody>
      </p:sp>
      <p:sp>
        <p:nvSpPr>
          <p:cNvPr id="48146" name="WordArt 18">
            <a:extLst>
              <a:ext uri="{FF2B5EF4-FFF2-40B4-BE49-F238E27FC236}">
                <a16:creationId xmlns:a16="http://schemas.microsoft.com/office/drawing/2014/main" id="{3360D040-D0C3-4FF6-8D33-C7336D5292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7939" y="3860800"/>
            <a:ext cx="42497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3366FF"/>
                </a:solidFill>
              </a:rPr>
              <a:t>по числам</a:t>
            </a:r>
            <a:endParaRPr lang="ru-KG" sz="3600" b="1" i="1" kern="10">
              <a:ln w="28575">
                <a:solidFill>
                  <a:srgbClr val="000080"/>
                </a:solidFill>
                <a:round/>
                <a:headEnd/>
                <a:tailEnd/>
              </a:ln>
              <a:solidFill>
                <a:srgbClr val="3366FF"/>
              </a:solidFill>
            </a:endParaRPr>
          </a:p>
        </p:txBody>
      </p:sp>
      <p:sp>
        <p:nvSpPr>
          <p:cNvPr id="48147" name="Line 19">
            <a:extLst>
              <a:ext uri="{FF2B5EF4-FFF2-40B4-BE49-F238E27FC236}">
                <a16:creationId xmlns:a16="http://schemas.microsoft.com/office/drawing/2014/main" id="{7943E311-CD28-4663-A276-141B26C278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8301" y="4292600"/>
            <a:ext cx="504825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KG"/>
          </a:p>
        </p:txBody>
      </p:sp>
      <p:sp>
        <p:nvSpPr>
          <p:cNvPr id="48148" name="AutoShape 20">
            <a:extLst>
              <a:ext uri="{FF2B5EF4-FFF2-40B4-BE49-F238E27FC236}">
                <a16:creationId xmlns:a16="http://schemas.microsoft.com/office/drawing/2014/main" id="{55D154BD-9961-4D08-9A8C-DBD30A157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4941888"/>
            <a:ext cx="187325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4800" b="1" i="1"/>
              <a:t>Ед. ч.</a:t>
            </a:r>
          </a:p>
        </p:txBody>
      </p:sp>
      <p:sp>
        <p:nvSpPr>
          <p:cNvPr id="48149" name="Line 21">
            <a:extLst>
              <a:ext uri="{FF2B5EF4-FFF2-40B4-BE49-F238E27FC236}">
                <a16:creationId xmlns:a16="http://schemas.microsoft.com/office/drawing/2014/main" id="{6620BBDB-98C9-4406-9AA0-368418118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563" y="4292600"/>
            <a:ext cx="576262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KG"/>
          </a:p>
        </p:txBody>
      </p:sp>
      <p:sp>
        <p:nvSpPr>
          <p:cNvPr id="48150" name="AutoShape 22">
            <a:extLst>
              <a:ext uri="{FF2B5EF4-FFF2-40B4-BE49-F238E27FC236}">
                <a16:creationId xmlns:a16="http://schemas.microsoft.com/office/drawing/2014/main" id="{3F542054-3B79-4169-A0C7-150C9B22A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4941888"/>
            <a:ext cx="187325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4800" b="1" i="1"/>
              <a:t>Мн. ч.</a:t>
            </a:r>
          </a:p>
        </p:txBody>
      </p:sp>
      <p:pic>
        <p:nvPicPr>
          <p:cNvPr id="11280" name="Picture 24">
            <a:extLst>
              <a:ext uri="{FF2B5EF4-FFF2-40B4-BE49-F238E27FC236}">
                <a16:creationId xmlns:a16="http://schemas.microsoft.com/office/drawing/2014/main" id="{32D2B0F4-CC24-4A9E-9694-774232E5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-151606"/>
            <a:ext cx="1790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C5589FBE-8175-4978-8125-8F2FE2DD24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2"/>
    </mc:Choice>
    <mc:Fallback>
      <p:transition spd="slow" advTm="2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8140" grpId="0" animBg="1"/>
      <p:bldP spid="48141" grpId="0" animBg="1"/>
      <p:bldP spid="48142" grpId="0" animBg="1"/>
      <p:bldP spid="48148" grpId="0" animBg="1"/>
      <p:bldP spid="481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4">
            <a:extLst>
              <a:ext uri="{FF2B5EF4-FFF2-40B4-BE49-F238E27FC236}">
                <a16:creationId xmlns:a16="http://schemas.microsoft.com/office/drawing/2014/main" id="{ABA9E684-F9B3-4117-B6C2-BD5C7F7604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82888" y="333376"/>
            <a:ext cx="6121400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Какую особенность имеют 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глаголы прошедшего времени?</a:t>
            </a:r>
            <a:endParaRPr lang="ru-KG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49157" name="WordArt 5">
            <a:extLst>
              <a:ext uri="{FF2B5EF4-FFF2-40B4-BE49-F238E27FC236}">
                <a16:creationId xmlns:a16="http://schemas.microsoft.com/office/drawing/2014/main" id="{F5D3FCD8-062F-4331-93A8-ED673B05C3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3250" y="2205038"/>
            <a:ext cx="63373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3366FF"/>
                </a:solidFill>
              </a:rPr>
              <a:t>в единственном числе они </a:t>
            </a:r>
          </a:p>
          <a:p>
            <a:pPr algn="ctr"/>
            <a:r>
              <a:rPr lang="ru-RU" sz="3600" b="1" i="1" kern="1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3366FF"/>
                </a:solidFill>
              </a:rPr>
              <a:t>изменяются по родам</a:t>
            </a:r>
            <a:endParaRPr lang="ru-KG" sz="3600" b="1" i="1" kern="10">
              <a:ln w="25400">
                <a:solidFill>
                  <a:srgbClr val="000080"/>
                </a:solidFill>
                <a:round/>
                <a:headEnd/>
                <a:tailEnd/>
              </a:ln>
              <a:solidFill>
                <a:srgbClr val="3366FF"/>
              </a:solidFill>
            </a:endParaRP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3583BAEC-C2EA-4123-A5E0-F49DBEF8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3644901"/>
            <a:ext cx="3024187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KG" sz="4800" b="1" i="1"/>
              <a:t>Он</a:t>
            </a:r>
            <a:endParaRPr lang="ru-RU" altLang="ru-KG" sz="4800" b="1" i="1">
              <a:solidFill>
                <a:srgbClr val="FF3300"/>
              </a:solidFill>
            </a:endParaRPr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D55F6002-F4FD-4983-8D33-4C577A7A6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4508501"/>
            <a:ext cx="2952750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KG" sz="4800" b="1" i="1"/>
              <a:t>Она</a:t>
            </a:r>
          </a:p>
        </p:txBody>
      </p:sp>
      <p:sp>
        <p:nvSpPr>
          <p:cNvPr id="49161" name="Rectangle 9">
            <a:extLst>
              <a:ext uri="{FF2B5EF4-FFF2-40B4-BE49-F238E27FC236}">
                <a16:creationId xmlns:a16="http://schemas.microsoft.com/office/drawing/2014/main" id="{E429FDF5-2FDD-459C-AB54-6542D165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5445126"/>
            <a:ext cx="2952750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KG" sz="4800" b="1" i="1"/>
              <a:t>Оно</a:t>
            </a:r>
          </a:p>
        </p:txBody>
      </p:sp>
      <p:sp>
        <p:nvSpPr>
          <p:cNvPr id="49162" name="WordArt 10">
            <a:extLst>
              <a:ext uri="{FF2B5EF4-FFF2-40B4-BE49-F238E27FC236}">
                <a16:creationId xmlns:a16="http://schemas.microsoft.com/office/drawing/2014/main" id="{FAE9B04C-0EF0-40AD-8AC2-307266771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24563" y="4797425"/>
            <a:ext cx="16002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играла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3" name="WordArt 11">
            <a:extLst>
              <a:ext uri="{FF2B5EF4-FFF2-40B4-BE49-F238E27FC236}">
                <a16:creationId xmlns:a16="http://schemas.microsoft.com/office/drawing/2014/main" id="{46A86F19-04D8-4D54-96D0-5686CFD888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24563" y="5805488"/>
            <a:ext cx="16002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играло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4" name="WordArt 12">
            <a:extLst>
              <a:ext uri="{FF2B5EF4-FFF2-40B4-BE49-F238E27FC236}">
                <a16:creationId xmlns:a16="http://schemas.microsoft.com/office/drawing/2014/main" id="{D8A3BBB8-6988-4837-9A5A-ECA109DDDE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08663" y="3933825"/>
            <a:ext cx="16002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играл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8" name="Picture 14">
            <a:extLst>
              <a:ext uri="{FF2B5EF4-FFF2-40B4-BE49-F238E27FC236}">
                <a16:creationId xmlns:a16="http://schemas.microsoft.com/office/drawing/2014/main" id="{59915263-1554-4779-8F6B-B0AEA370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-157162"/>
            <a:ext cx="1790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A8233BB-77B3-4D3F-943E-589FA1F3D7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74"/>
    </mc:Choice>
    <mc:Fallback>
      <p:transition spd="slow" advTm="2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58" grpId="0" animBg="1"/>
      <p:bldP spid="49160" grpId="0" animBg="1"/>
      <p:bldP spid="491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BC4B8F8E-AD3D-4711-9EAF-74773B2F26C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48076" y="1557338"/>
            <a:ext cx="3281363" cy="44561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KG" sz="4800" b="1" i="1" dirty="0">
                <a:solidFill>
                  <a:schemeClr val="hlink"/>
                </a:solidFill>
              </a:rPr>
              <a:t>Рисует</a:t>
            </a:r>
          </a:p>
          <a:p>
            <a:pPr eaLnBrk="1" hangingPunct="1">
              <a:buFontTx/>
              <a:buNone/>
            </a:pPr>
            <a:r>
              <a:rPr lang="ru-RU" altLang="ru-KG" sz="4800" b="1" i="1" dirty="0">
                <a:solidFill>
                  <a:schemeClr val="hlink"/>
                </a:solidFill>
              </a:rPr>
              <a:t>  </a:t>
            </a:r>
          </a:p>
        </p:txBody>
      </p:sp>
      <p:graphicFrame>
        <p:nvGraphicFramePr>
          <p:cNvPr id="58372" name="Group 4">
            <a:extLst>
              <a:ext uri="{FF2B5EF4-FFF2-40B4-BE49-F238E27FC236}">
                <a16:creationId xmlns:a16="http://schemas.microsoft.com/office/drawing/2014/main" id="{06BA3708-153F-44E6-A4A4-623EC4F46050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689677161"/>
              </p:ext>
            </p:extLst>
          </p:nvPr>
        </p:nvGraphicFramePr>
        <p:xfrm>
          <a:off x="6672263" y="1557338"/>
          <a:ext cx="3313112" cy="3816352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4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KG" sz="4800" b="1" i="1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Споёт</a:t>
                      </a:r>
                      <a:endParaRPr kumimoji="0" lang="ru-RU" altLang="ru-KG" sz="1800" b="1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KG" altLang="ru-KG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KG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KG" sz="4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Открыл</a:t>
                      </a:r>
                      <a:endParaRPr kumimoji="0" lang="ru-RU" altLang="ru-KG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381" name="Rectangle 13">
            <a:extLst>
              <a:ext uri="{FF2B5EF4-FFF2-40B4-BE49-F238E27FC236}">
                <a16:creationId xmlns:a16="http://schemas.microsoft.com/office/drawing/2014/main" id="{1E5C74B5-0616-44EC-9F1B-AFB593B02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3357563"/>
            <a:ext cx="265906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KG" sz="4800" b="1" i="1" dirty="0">
                <a:solidFill>
                  <a:schemeClr val="hlink"/>
                </a:solidFill>
              </a:rPr>
              <a:t>Стоять </a:t>
            </a:r>
            <a:r>
              <a:rPr lang="ru-RU" altLang="ru-KG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720A66D5-1696-4164-9FCA-864A0EF1E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2565401"/>
            <a:ext cx="24225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KG" sz="4800" b="1" i="1" dirty="0">
                <a:solidFill>
                  <a:schemeClr val="hlink"/>
                </a:solidFill>
              </a:rPr>
              <a:t>Пройти</a:t>
            </a:r>
          </a:p>
        </p:txBody>
      </p:sp>
      <p:sp>
        <p:nvSpPr>
          <p:cNvPr id="13322" name="WordArt 15">
            <a:extLst>
              <a:ext uri="{FF2B5EF4-FFF2-40B4-BE49-F238E27FC236}">
                <a16:creationId xmlns:a16="http://schemas.microsoft.com/office/drawing/2014/main" id="{9679E6DA-737D-42B4-A24E-5DDE8AFBC3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0013" y="620713"/>
            <a:ext cx="6121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Определите время глаголов</a:t>
            </a:r>
            <a:endParaRPr lang="ru-KG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58385" name="WordArt 17">
            <a:extLst>
              <a:ext uri="{FF2B5EF4-FFF2-40B4-BE49-F238E27FC236}">
                <a16:creationId xmlns:a16="http://schemas.microsoft.com/office/drawing/2014/main" id="{E5845538-8D32-4C89-9E8F-5B96D395ED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40238" y="5589589"/>
            <a:ext cx="554355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</a:rPr>
              <a:t>У каких глаголов вы не смогли</a:t>
            </a:r>
          </a:p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</a:rPr>
              <a:t> определить время? Почему?</a:t>
            </a:r>
            <a:endParaRPr lang="ru-K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</a:endParaRPr>
          </a:p>
        </p:txBody>
      </p:sp>
      <p:sp>
        <p:nvSpPr>
          <p:cNvPr id="58387" name="AutoShape 19">
            <a:extLst>
              <a:ext uri="{FF2B5EF4-FFF2-40B4-BE49-F238E27FC236}">
                <a16:creationId xmlns:a16="http://schemas.microsoft.com/office/drawing/2014/main" id="{DF3A59B9-03C1-4A93-A52F-6E1B13EC3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1844677"/>
            <a:ext cx="865188" cy="40957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2400" b="1" i="1" dirty="0"/>
              <a:t>Н. В.</a:t>
            </a:r>
          </a:p>
        </p:txBody>
      </p:sp>
      <p:sp>
        <p:nvSpPr>
          <p:cNvPr id="58390" name="AutoShape 22">
            <a:extLst>
              <a:ext uri="{FF2B5EF4-FFF2-40B4-BE49-F238E27FC236}">
                <a16:creationId xmlns:a16="http://schemas.microsoft.com/office/drawing/2014/main" id="{4D895E03-F72F-4F9A-8397-174882D7D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9" y="1844676"/>
            <a:ext cx="865187" cy="411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2400" b="1" i="1"/>
              <a:t>Б. В.</a:t>
            </a:r>
          </a:p>
        </p:txBody>
      </p:sp>
      <p:sp>
        <p:nvSpPr>
          <p:cNvPr id="58392" name="AutoShape 24">
            <a:extLst>
              <a:ext uri="{FF2B5EF4-FFF2-40B4-BE49-F238E27FC236}">
                <a16:creationId xmlns:a16="http://schemas.microsoft.com/office/drawing/2014/main" id="{334B08C7-958B-4FD5-BC3E-0F377E9F8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12" y="4686300"/>
            <a:ext cx="865188" cy="4111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KG" sz="2400" b="1" i="1" dirty="0"/>
              <a:t>П В.</a:t>
            </a:r>
          </a:p>
        </p:txBody>
      </p:sp>
      <p:pic>
        <p:nvPicPr>
          <p:cNvPr id="13330" name="Picture 29">
            <a:extLst>
              <a:ext uri="{FF2B5EF4-FFF2-40B4-BE49-F238E27FC236}">
                <a16:creationId xmlns:a16="http://schemas.microsoft.com/office/drawing/2014/main" id="{0386D888-52AB-469E-84DE-971E2DF0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6" y="-134936"/>
            <a:ext cx="202247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FD405963-28D9-4E5A-B71A-EB72FBDC03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37"/>
    </mc:Choice>
    <mc:Fallback>
      <p:transition spd="slow" advTm="9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EB7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EB75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8387" grpId="0" animBg="1"/>
      <p:bldP spid="58390" grpId="0" animBg="1"/>
      <p:bldP spid="5839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|2.3|2.1|1.9|3.7|3.6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|2.6|2|1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|5.6|4.4|5.4|7.1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8|1.6|2.2|6|8.1|3.5|2.3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.3|2.8|2.7|3.4|2.3|2.3|2.5"/>
</p:tagLst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164</TotalTime>
  <Words>384</Words>
  <Application>Microsoft Office PowerPoint</Application>
  <PresentationFormat>Широкоэкранный</PresentationFormat>
  <Paragraphs>106</Paragraphs>
  <Slides>18</Slides>
  <Notes>1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Comic Sans MS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17</cp:revision>
  <dcterms:created xsi:type="dcterms:W3CDTF">2020-04-01T12:57:12Z</dcterms:created>
  <dcterms:modified xsi:type="dcterms:W3CDTF">2020-04-01T15:41:15Z</dcterms:modified>
</cp:coreProperties>
</file>