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BED3-C2D8-4E59-B284-6D90EB89BF75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AEB51-1553-477F-A579-88886B987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22141E-06FE-44B1-88CC-ACB78D11B84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F706AD-341D-48A5-B354-E6C570537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ky-KG" sz="6000" i="1" dirty="0" smtClean="0">
                <a:solidFill>
                  <a:schemeClr val="bg1"/>
                </a:solidFill>
              </a:rPr>
              <a:t>С</a:t>
            </a:r>
            <a:r>
              <a:rPr lang="ky-KG" sz="6000" i="1" dirty="0">
                <a:solidFill>
                  <a:schemeClr val="bg1"/>
                </a:solidFill>
              </a:rPr>
              <a:t>.</a:t>
            </a:r>
            <a:r>
              <a:rPr lang="ky-KG" sz="6000" i="1" dirty="0" smtClean="0">
                <a:solidFill>
                  <a:schemeClr val="bg1"/>
                </a:solidFill>
              </a:rPr>
              <a:t> М.КИРОВ атындагы гимназия мектеби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10902"/>
            <a:ext cx="6400800" cy="1752600"/>
          </a:xfrm>
        </p:spPr>
        <p:txBody>
          <a:bodyPr/>
          <a:lstStyle/>
          <a:p>
            <a:r>
              <a:rPr lang="ky-KG" i="1" smtClean="0">
                <a:solidFill>
                  <a:schemeClr val="bg1"/>
                </a:solidFill>
              </a:rPr>
              <a:t>Теплоключенка </a:t>
            </a:r>
            <a:r>
              <a:rPr lang="ky-KG" i="1" dirty="0" smtClean="0">
                <a:solidFill>
                  <a:schemeClr val="bg1"/>
                </a:solidFill>
              </a:rPr>
              <a:t>айылы 2020 ж.</a:t>
            </a: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393">
        <p14:reveal/>
      </p:transition>
    </mc:Choice>
    <mc:Fallback xmlns="">
      <p:transition spd="slow" advTm="8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>
            <a:noAutofit/>
          </a:bodyPr>
          <a:lstStyle/>
          <a:p>
            <a:r>
              <a:rPr lang="ky-KG" sz="3200" u="sng" dirty="0" smtClean="0">
                <a:solidFill>
                  <a:srgbClr val="FF0000"/>
                </a:solidFill>
              </a:rPr>
              <a:t>Момун</a:t>
            </a:r>
            <a:r>
              <a:rPr lang="ky-KG" sz="3200" dirty="0" smtClean="0">
                <a:solidFill>
                  <a:srgbClr val="FF0000"/>
                </a:solidFill>
              </a:rPr>
              <a:t> </a:t>
            </a:r>
            <a:r>
              <a:rPr lang="ky-KG" sz="3200" u="sng" dirty="0" smtClean="0">
                <a:solidFill>
                  <a:srgbClr val="FF0000"/>
                </a:solidFill>
              </a:rPr>
              <a:t>тарынбайт.</a:t>
            </a:r>
            <a:r>
              <a:rPr lang="ky-KG" sz="3200" dirty="0">
                <a:solidFill>
                  <a:schemeClr val="tx1"/>
                </a:solidFill>
              </a:rPr>
              <a:t> </a:t>
            </a:r>
            <a:r>
              <a:rPr lang="ky-KG" sz="3200" dirty="0" smtClean="0">
                <a:solidFill>
                  <a:schemeClr val="tx1"/>
                </a:solidFill>
              </a:rPr>
              <a:t>Жер тойгузат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ky-KG" sz="3200" dirty="0" smtClean="0">
                <a:solidFill>
                  <a:schemeClr val="tx1"/>
                </a:solidFill>
              </a:rPr>
              <a:t>от күйгүзөт. Төө суусуз эки ай жүрө алат. Өнөрү бар өсөт</a:t>
            </a:r>
            <a:r>
              <a:rPr lang="en-US" sz="3200" dirty="0" smtClean="0">
                <a:solidFill>
                  <a:schemeClr val="tx1"/>
                </a:solidFill>
                <a:latin typeface="Calibri"/>
              </a:rPr>
              <a:t>,</a:t>
            </a:r>
            <a:r>
              <a:rPr lang="ky-KG" sz="32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ky-KG" sz="3200" dirty="0" smtClean="0">
                <a:solidFill>
                  <a:schemeClr val="tx1"/>
                </a:solidFill>
              </a:rPr>
              <a:t>өнөрү жок-өчөт. Ынтымак жок үйдө ырыс жок. Дартын жашырганга дары табылбайт. Куру сөзгө курсак тойбойт.Семиз койдун өмүрү-кыска. Жадыра-үлгүлүү кыз. Конкурс башталды. Кыш келди. Алмалар гүлдөдү.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ky-KG" dirty="0" smtClean="0">
                <a:solidFill>
                  <a:schemeClr val="tx1"/>
                </a:solidFill>
              </a:rPr>
              <a:t>Жала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ң</a:t>
            </a:r>
            <a:r>
              <a:rPr lang="ky-KG" dirty="0" smtClean="0">
                <a:solidFill>
                  <a:schemeClr val="tx1"/>
                </a:solidFill>
              </a:rPr>
              <a:t> с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ү</a:t>
            </a:r>
            <a:r>
              <a:rPr lang="ky-KG" dirty="0" smtClean="0">
                <a:solidFill>
                  <a:schemeClr val="tx1"/>
                </a:solidFill>
              </a:rPr>
              <a:t>йл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ө</a:t>
            </a:r>
            <a:r>
              <a:rPr lang="ky-KG" dirty="0" smtClean="0">
                <a:solidFill>
                  <a:schemeClr val="tx1"/>
                </a:solidFill>
              </a:rPr>
              <a:t>мд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ө</a:t>
            </a:r>
            <a:r>
              <a:rPr lang="ky-KG" dirty="0" smtClean="0">
                <a:solidFill>
                  <a:schemeClr val="tx1"/>
                </a:solidFill>
              </a:rPr>
              <a:t>рд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ү</a:t>
            </a:r>
            <a:r>
              <a:rPr lang="ky-KG" dirty="0" smtClean="0">
                <a:solidFill>
                  <a:schemeClr val="tx1"/>
                </a:solidFill>
              </a:rPr>
              <a:t> таап, к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ө</a:t>
            </a:r>
            <a:r>
              <a:rPr lang="ky-KG" dirty="0" smtClean="0">
                <a:solidFill>
                  <a:schemeClr val="tx1"/>
                </a:solidFill>
              </a:rPr>
              <a:t>ч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ү</a:t>
            </a:r>
            <a:r>
              <a:rPr lang="ky-KG" dirty="0" smtClean="0">
                <a:solidFill>
                  <a:schemeClr val="tx1"/>
                </a:solidFill>
              </a:rPr>
              <a:t>р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ү</a:t>
            </a:r>
            <a:r>
              <a:rPr lang="ky-KG" dirty="0" smtClean="0">
                <a:solidFill>
                  <a:schemeClr val="tx1"/>
                </a:solidFill>
              </a:rPr>
              <a:t>п жазгыла</a:t>
            </a:r>
            <a:r>
              <a:rPr lang="ky-KG" dirty="0" smtClean="0"/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55776" y="249289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2549">
        <p14:switch dir="r"/>
      </p:transition>
    </mc:Choice>
    <mc:Fallback xmlns="">
      <p:transition spd="slow" advTm="32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6000" dirty="0" smtClean="0">
                <a:solidFill>
                  <a:schemeClr val="tx1"/>
                </a:solidFill>
              </a:rPr>
              <a:t>Макалдарды чечмелеп бергиле.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3958" y="2204864"/>
            <a:ext cx="4730289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sz="4000" u="sng" dirty="0">
                <a:solidFill>
                  <a:schemeClr val="tx1"/>
                </a:solidFill>
              </a:rPr>
              <a:t>Ууру</a:t>
            </a:r>
            <a:r>
              <a:rPr lang="ky-KG" sz="4000" dirty="0">
                <a:solidFill>
                  <a:schemeClr val="tx1"/>
                </a:solidFill>
              </a:rPr>
              <a:t> </a:t>
            </a:r>
            <a:r>
              <a:rPr lang="ky-KG" sz="4000" u="sng" dirty="0">
                <a:solidFill>
                  <a:schemeClr val="tx1"/>
                </a:solidFill>
              </a:rPr>
              <a:t>байыбайт</a:t>
            </a:r>
            <a:r>
              <a:rPr lang="ky-KG" sz="4000" dirty="0">
                <a:solidFill>
                  <a:schemeClr val="tx1"/>
                </a:solidFill>
              </a:rPr>
              <a:t>.</a:t>
            </a:r>
          </a:p>
          <a:p>
            <a:endParaRPr lang="ky-KG" sz="4000" dirty="0">
              <a:solidFill>
                <a:schemeClr val="tx1"/>
              </a:solidFill>
            </a:endParaRPr>
          </a:p>
          <a:p>
            <a:r>
              <a:rPr lang="ky-KG" sz="4000" u="sng" dirty="0">
                <a:solidFill>
                  <a:schemeClr val="tx1"/>
                </a:solidFill>
              </a:rPr>
              <a:t>Озунган</a:t>
            </a:r>
            <a:r>
              <a:rPr lang="ky-KG" sz="4000" dirty="0">
                <a:solidFill>
                  <a:schemeClr val="tx1"/>
                </a:solidFill>
              </a:rPr>
              <a:t> </a:t>
            </a:r>
            <a:r>
              <a:rPr lang="ky-KG" sz="4000" u="sng" dirty="0">
                <a:solidFill>
                  <a:schemeClr val="tx1"/>
                </a:solidFill>
              </a:rPr>
              <a:t>утат</a:t>
            </a:r>
            <a:r>
              <a:rPr lang="ky-KG" sz="4000" dirty="0">
                <a:solidFill>
                  <a:schemeClr val="tx1"/>
                </a:solidFill>
              </a:rPr>
              <a:t>.</a:t>
            </a:r>
          </a:p>
          <a:p>
            <a:endParaRPr lang="ky-KG" sz="4000" dirty="0">
              <a:solidFill>
                <a:schemeClr val="tx1"/>
              </a:solidFill>
            </a:endParaRPr>
          </a:p>
          <a:p>
            <a:r>
              <a:rPr lang="ky-KG" sz="4000" u="sng" dirty="0">
                <a:solidFill>
                  <a:schemeClr val="tx1"/>
                </a:solidFill>
              </a:rPr>
              <a:t>Кыз</a:t>
            </a:r>
            <a:r>
              <a:rPr lang="ky-KG" sz="4000" dirty="0">
                <a:solidFill>
                  <a:schemeClr val="tx1"/>
                </a:solidFill>
              </a:rPr>
              <a:t>-</a:t>
            </a:r>
            <a:r>
              <a:rPr lang="ky-KG" sz="4000" u="sng" dirty="0">
                <a:solidFill>
                  <a:schemeClr val="tx1"/>
                </a:solidFill>
              </a:rPr>
              <a:t>конок</a:t>
            </a:r>
            <a:r>
              <a:rPr lang="ky-KG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35896" y="3068960"/>
            <a:ext cx="20162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70203" y="4293096"/>
            <a:ext cx="8778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47864" y="5517232"/>
            <a:ext cx="1361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15">
        <p14:gallery dir="l"/>
      </p:transition>
    </mc:Choice>
    <mc:Fallback xmlns="">
      <p:transition spd="slow" advTm="25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196753"/>
            <a:ext cx="7745505" cy="49294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4400" dirty="0" err="1" smtClean="0"/>
              <a:t>Сүйлөм</a:t>
            </a:r>
            <a:r>
              <a:rPr lang="ru-RU" sz="4400" dirty="0" smtClean="0"/>
              <a:t> </a:t>
            </a:r>
            <a:r>
              <a:rPr lang="ru-RU" sz="4400" dirty="0" err="1" smtClean="0"/>
              <a:t>деген</a:t>
            </a:r>
            <a:r>
              <a:rPr lang="ru-RU" sz="4400" dirty="0" smtClean="0"/>
              <a:t> </a:t>
            </a:r>
            <a:r>
              <a:rPr lang="ru-RU" sz="4400" dirty="0" err="1" smtClean="0"/>
              <a:t>эмне</a:t>
            </a:r>
            <a:r>
              <a:rPr lang="en-US" sz="4400" dirty="0" smtClean="0"/>
              <a:t>?</a:t>
            </a:r>
            <a:endParaRPr lang="ky-KG" sz="4400" dirty="0" smtClean="0"/>
          </a:p>
          <a:p>
            <a:pPr marL="457200" indent="-457200">
              <a:buFont typeface="+mj-lt"/>
              <a:buAutoNum type="arabicParenR"/>
            </a:pPr>
            <a:r>
              <a:rPr lang="ky-KG" sz="4400" dirty="0" smtClean="0"/>
              <a:t>Айкындооч мүчөлөрдүн катышына карай сүйлөм канч</a:t>
            </a:r>
            <a:r>
              <a:rPr lang="ru-RU" sz="4400" dirty="0"/>
              <a:t>а</a:t>
            </a:r>
            <a:r>
              <a:rPr lang="ky-KG" sz="4400" dirty="0" smtClean="0"/>
              <a:t>га бөлүнөт</a:t>
            </a:r>
            <a:r>
              <a:rPr lang="en-US" sz="44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4400" dirty="0" err="1" smtClean="0"/>
              <a:t>Жалаң</a:t>
            </a:r>
            <a:r>
              <a:rPr lang="ru-RU" sz="4400" dirty="0" smtClean="0"/>
              <a:t> </a:t>
            </a:r>
            <a:r>
              <a:rPr lang="ru-RU" sz="4400" dirty="0" err="1" smtClean="0"/>
              <a:t>сүйлөм</a:t>
            </a:r>
            <a:r>
              <a:rPr lang="ru-RU" sz="4400" dirty="0" smtClean="0"/>
              <a:t> </a:t>
            </a:r>
            <a:r>
              <a:rPr lang="ru-RU" sz="4400" dirty="0" err="1" smtClean="0"/>
              <a:t>деп</a:t>
            </a:r>
            <a:r>
              <a:rPr lang="ru-RU" sz="4400" dirty="0" smtClean="0"/>
              <a:t> </a:t>
            </a:r>
            <a:r>
              <a:rPr lang="ru-RU" sz="4400" dirty="0" err="1" smtClean="0"/>
              <a:t>эмнени</a:t>
            </a:r>
            <a:r>
              <a:rPr lang="ru-RU" sz="4400" dirty="0" smtClean="0"/>
              <a:t> </a:t>
            </a:r>
            <a:r>
              <a:rPr lang="ru-RU" sz="4400" dirty="0" err="1" smtClean="0"/>
              <a:t>айтабыз</a:t>
            </a:r>
            <a:r>
              <a:rPr lang="en-US" sz="4400" dirty="0"/>
              <a:t>?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Бышыктоо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libri"/>
              </a:rPr>
              <a:t>үчүн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???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342">
        <p14:prism isInverted="1"/>
      </p:transition>
    </mc:Choice>
    <mc:Fallback xmlns="">
      <p:transition spd="slow" advTm="23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56263" cy="4226996"/>
          </a:xfrm>
        </p:spPr>
        <p:txBody>
          <a:bodyPr/>
          <a:lstStyle/>
          <a:p>
            <a:pPr algn="l"/>
            <a:r>
              <a:rPr lang="ru-RU" sz="6600" dirty="0" err="1" smtClean="0">
                <a:solidFill>
                  <a:schemeClr val="tx1"/>
                </a:solidFill>
                <a:latin typeface="Calibri"/>
              </a:rPr>
              <a:t>Үйгө</a:t>
            </a:r>
            <a:r>
              <a:rPr lang="ru-RU" sz="6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6600" dirty="0" err="1" smtClean="0">
                <a:solidFill>
                  <a:schemeClr val="tx1"/>
                </a:solidFill>
                <a:latin typeface="Calibri"/>
              </a:rPr>
              <a:t>тапшырма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§78 </a:t>
            </a:r>
            <a:r>
              <a:rPr lang="ru-RU" sz="4000" dirty="0" err="1" smtClean="0">
                <a:solidFill>
                  <a:schemeClr val="tx1"/>
                </a:solidFill>
                <a:latin typeface="Calibri"/>
              </a:rPr>
              <a:t>толук</a:t>
            </a: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 окуп </a:t>
            </a:r>
            <a:r>
              <a:rPr lang="ru-RU" sz="4000" dirty="0" err="1" smtClean="0">
                <a:solidFill>
                  <a:schemeClr val="tx1"/>
                </a:solidFill>
                <a:latin typeface="Calibri"/>
              </a:rPr>
              <a:t>чыккыла</a:t>
            </a: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,</a:t>
            </a:r>
            <a:br>
              <a:rPr lang="ru-RU" sz="4000" dirty="0" smtClean="0">
                <a:solidFill>
                  <a:schemeClr val="tx1"/>
                </a:solidFill>
                <a:latin typeface="Calibri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272 </a:t>
            </a:r>
            <a:r>
              <a:rPr lang="ru-RU" sz="4000" dirty="0" err="1" smtClean="0">
                <a:solidFill>
                  <a:schemeClr val="tx1"/>
                </a:solidFill>
                <a:latin typeface="Calibri"/>
              </a:rPr>
              <a:t>көнүгүүнү</a:t>
            </a: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Calibri"/>
              </a:rPr>
              <a:t>аткаргыла</a:t>
            </a: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>!</a:t>
            </a:r>
            <a:br>
              <a:rPr lang="ru-RU" sz="4000" dirty="0" smtClean="0">
                <a:solidFill>
                  <a:schemeClr val="tx1"/>
                </a:solidFill>
                <a:latin typeface="Calibri"/>
              </a:rPr>
            </a:br>
            <a:r>
              <a:rPr lang="ru-RU" sz="4000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libri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/>
              </a:rPr>
              <a:t>(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</a:rPr>
              <a:t>Үй</a:t>
            </a:r>
            <a:r>
              <a:rPr lang="ru-RU" sz="32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</a:rPr>
              <a:t>тапшырманы</a:t>
            </a:r>
            <a:r>
              <a:rPr lang="ru-RU" sz="32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</a:rPr>
              <a:t>Элжурга</a:t>
            </a:r>
            <a:r>
              <a:rPr lang="ru-RU" sz="32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</a:rPr>
              <a:t>жибергиле</a:t>
            </a:r>
            <a:r>
              <a:rPr lang="ru-RU" sz="3200" dirty="0" smtClean="0">
                <a:solidFill>
                  <a:schemeClr val="tx1"/>
                </a:solidFill>
                <a:latin typeface="Calibri"/>
              </a:rPr>
              <a:t>.)</a:t>
            </a:r>
            <a:r>
              <a:rPr lang="ru-RU" sz="3200" dirty="0" smtClean="0">
                <a:latin typeface="Calibri"/>
              </a:rPr>
              <a:t/>
            </a:r>
            <a:br>
              <a:rPr lang="ru-RU" sz="3200" dirty="0" smtClean="0">
                <a:latin typeface="Calibri"/>
              </a:rPr>
            </a:br>
            <a:r>
              <a:rPr lang="ru-RU" dirty="0" smtClean="0">
                <a:latin typeface="Calibri"/>
              </a:rPr>
              <a:t> </a:t>
            </a:r>
            <a:br>
              <a:rPr lang="ru-RU" dirty="0" smtClean="0">
                <a:latin typeface="Calibri"/>
              </a:rPr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106">
        <p:circle/>
      </p:transition>
    </mc:Choice>
    <mc:Fallback xmlns="">
      <p:transition spd="slow" advTm="1510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9">
        <p14:ferris dir="l"/>
      </p:transition>
    </mc:Choice>
    <mc:Fallback xmlns="">
      <p:transition spd="slow" advTm="4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4400" dirty="0" smtClean="0">
                <a:solidFill>
                  <a:schemeClr val="tx1"/>
                </a:solidFill>
              </a:rPr>
              <a:t>Тема</a:t>
            </a:r>
            <a:r>
              <a:rPr lang="en-US" sz="4400" dirty="0" smtClean="0">
                <a:solidFill>
                  <a:schemeClr val="tx1"/>
                </a:solidFill>
              </a:rPr>
              <a:t>:</a:t>
            </a:r>
            <a:r>
              <a:rPr lang="ru-RU" sz="4400" dirty="0">
                <a:solidFill>
                  <a:schemeClr val="tx1"/>
                </a:solidFill>
              </a:rPr>
              <a:t>Ж</a:t>
            </a:r>
            <a:r>
              <a:rPr lang="ru-RU" sz="4400" dirty="0" smtClean="0">
                <a:solidFill>
                  <a:schemeClr val="tx1"/>
                </a:solidFill>
              </a:rPr>
              <a:t>алаӊ </a:t>
            </a:r>
            <a:r>
              <a:rPr lang="ru-RU" sz="4400" dirty="0" err="1" smtClean="0">
                <a:solidFill>
                  <a:schemeClr val="tx1"/>
                </a:solidFill>
              </a:rPr>
              <a:t>сүйлөм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err="1" smtClean="0">
                <a:solidFill>
                  <a:schemeClr val="tx1"/>
                </a:solidFill>
              </a:rPr>
              <a:t>Кыргыз</a:t>
            </a:r>
            <a:r>
              <a:rPr lang="ru-RU" sz="4400" dirty="0" smtClean="0">
                <a:solidFill>
                  <a:schemeClr val="tx1"/>
                </a:solidFill>
              </a:rPr>
              <a:t> тили 7-класс</a:t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680520" cy="561662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Мугалим</a:t>
            </a:r>
            <a:r>
              <a:rPr lang="en-US" sz="2800" dirty="0" smtClean="0"/>
              <a:t>: </a:t>
            </a:r>
            <a:r>
              <a:rPr lang="ru-RU" sz="2800" dirty="0" err="1" smtClean="0"/>
              <a:t>Мамбетова</a:t>
            </a:r>
            <a:r>
              <a:rPr lang="ru-RU" sz="2800" dirty="0" smtClean="0"/>
              <a:t> Ч.Ш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13">
        <p:circle/>
      </p:transition>
    </mc:Choice>
    <mc:Fallback xmlns="">
      <p:transition spd="slow" advTm="86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Жала</a:t>
            </a:r>
            <a:r>
              <a:rPr lang="ru-RU" dirty="0" smtClean="0">
                <a:latin typeface="Calibri"/>
              </a:rPr>
              <a:t>ӊ </a:t>
            </a:r>
            <a:r>
              <a:rPr lang="ru-RU" dirty="0" err="1" smtClean="0">
                <a:latin typeface="Calibri"/>
              </a:rPr>
              <a:t>сүйлөмдү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түзгөндү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жана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синтаксистик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талдоо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жүргүзүүнү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үйрөнүшөт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alibri"/>
              </a:rPr>
              <a:t>Окуучулар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өз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алдынча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жалаң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сүйлөмдөрдү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түзө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алышат</a:t>
            </a:r>
            <a:r>
              <a:rPr lang="en-US" dirty="0" smtClean="0">
                <a:latin typeface="Calibri"/>
              </a:rPr>
              <a:t>,c</a:t>
            </a:r>
            <a:r>
              <a:rPr lang="ru-RU" dirty="0" err="1" smtClean="0">
                <a:latin typeface="Calibri"/>
              </a:rPr>
              <a:t>үйлөм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тизмегинде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жалаң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сүйлөмдөрдү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айырмалай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алышат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alibri"/>
              </a:rPr>
              <a:t>Кыска</a:t>
            </a:r>
            <a:r>
              <a:rPr lang="en-US" dirty="0" smtClean="0">
                <a:latin typeface="Calibri"/>
              </a:rPr>
              <a:t>,</a:t>
            </a:r>
            <a:r>
              <a:rPr lang="ky-KG" dirty="0" smtClean="0">
                <a:latin typeface="Calibri"/>
              </a:rPr>
              <a:t>так</a:t>
            </a:r>
            <a:r>
              <a:rPr lang="en-US" dirty="0" smtClean="0">
                <a:latin typeface="Calibri"/>
              </a:rPr>
              <a:t>,</a:t>
            </a:r>
            <a:r>
              <a:rPr lang="ky-KG" dirty="0" smtClean="0">
                <a:latin typeface="Calibri"/>
              </a:rPr>
              <a:t>логикалуу</a:t>
            </a:r>
            <a:r>
              <a:rPr lang="en-US" dirty="0" smtClean="0">
                <a:latin typeface="Calibri"/>
              </a:rPr>
              <a:t>,</a:t>
            </a:r>
            <a:r>
              <a:rPr lang="ky-KG" dirty="0" smtClean="0">
                <a:latin typeface="Calibri"/>
              </a:rPr>
              <a:t>маалыматтуу сүйлөөгө тарбияланышат.</a:t>
            </a:r>
            <a:endParaRPr lang="ru-RU" dirty="0" smtClean="0"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Сабактын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максаты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46313"/>
      </p:ext>
    </p:extLst>
  </p:cSld>
  <p:clrMapOvr>
    <a:masterClrMapping/>
  </p:clrMapOvr>
  <p:transition spd="slow" advTm="246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1285875"/>
            <a:ext cx="3803650" cy="34385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Calibri"/>
              </a:rPr>
              <a:t>Сүйлөм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мүчөлөрү</a:t>
            </a:r>
            <a:r>
              <a:rPr lang="ru-RU" dirty="0" smtClean="0">
                <a:latin typeface="Calibri"/>
              </a:rPr>
              <a:t> 2 </a:t>
            </a:r>
            <a:r>
              <a:rPr lang="ru-RU" dirty="0" err="1" smtClean="0">
                <a:latin typeface="Calibri"/>
              </a:rPr>
              <a:t>чоң</a:t>
            </a:r>
            <a:r>
              <a:rPr lang="ru-RU" dirty="0" smtClean="0">
                <a:latin typeface="Calibri"/>
              </a:rPr>
              <a:t> топко </a:t>
            </a:r>
            <a:r>
              <a:rPr lang="ru-RU" dirty="0" err="1" smtClean="0">
                <a:latin typeface="Calibri"/>
              </a:rPr>
              <a:t>бөлүнөт</a:t>
            </a:r>
            <a:r>
              <a:rPr lang="ru-RU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alibri"/>
              </a:rPr>
              <a:t>    Баш                         </a:t>
            </a:r>
            <a:r>
              <a:rPr lang="ru-RU" dirty="0" err="1" smtClean="0">
                <a:latin typeface="Calibri"/>
              </a:rPr>
              <a:t>мүчөлөр</a:t>
            </a:r>
            <a:r>
              <a:rPr lang="ru-RU" dirty="0" smtClean="0">
                <a:latin typeface="Calibri"/>
              </a:rPr>
              <a:t> .</a:t>
            </a:r>
            <a:endParaRPr lang="ru-RU" dirty="0"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ky-KG" dirty="0" smtClean="0">
                <a:latin typeface="Calibri"/>
              </a:rPr>
              <a:t>Айкындооч               мүчөлөр.</a:t>
            </a:r>
            <a:endParaRPr lang="ru-RU" dirty="0" smtClean="0"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268760"/>
            <a:ext cx="3563888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8944" y="148478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latin typeface="Calibri"/>
              </a:rPr>
              <a:t>Сүйлөм</a:t>
            </a:r>
            <a:r>
              <a:rPr lang="ru-RU" sz="2000" dirty="0" smtClean="0">
                <a:latin typeface="Calibri"/>
              </a:rPr>
              <a:t> </a:t>
            </a:r>
            <a:r>
              <a:rPr lang="ru-RU" sz="2000" dirty="0" err="1" smtClean="0">
                <a:latin typeface="Calibri"/>
              </a:rPr>
              <a:t>мүчөлөрү</a:t>
            </a:r>
            <a:r>
              <a:rPr lang="ru-RU" sz="2000" dirty="0" smtClean="0">
                <a:latin typeface="Calibri"/>
              </a:rPr>
              <a:t> 2 </a:t>
            </a:r>
            <a:r>
              <a:rPr lang="ru-RU" sz="2000" dirty="0" err="1" smtClean="0">
                <a:latin typeface="Calibri"/>
              </a:rPr>
              <a:t>чоң</a:t>
            </a:r>
            <a:r>
              <a:rPr lang="ru-RU" sz="2000" dirty="0" smtClean="0">
                <a:latin typeface="Calibri"/>
              </a:rPr>
              <a:t> топко </a:t>
            </a:r>
            <a:r>
              <a:rPr lang="ru-RU" sz="2000" dirty="0" err="1" smtClean="0">
                <a:latin typeface="Calibri"/>
              </a:rPr>
              <a:t>бөлүнөт</a:t>
            </a:r>
            <a:r>
              <a:rPr lang="ru-RU" sz="20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/>
              </a:rPr>
              <a:t>    Баш                         </a:t>
            </a:r>
            <a:r>
              <a:rPr lang="ru-RU" sz="2000" dirty="0" err="1" smtClean="0">
                <a:latin typeface="Calibri"/>
              </a:rPr>
              <a:t>мүчөлөр</a:t>
            </a:r>
            <a:r>
              <a:rPr lang="ru-RU" sz="2000" dirty="0" smtClean="0">
                <a:latin typeface="Calibri"/>
              </a:rPr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ky-KG" sz="2000" dirty="0" smtClean="0">
                <a:latin typeface="Calibri"/>
              </a:rPr>
              <a:t>Айкындооч               мүчөлөр.</a:t>
            </a:r>
            <a:endParaRPr lang="ru-RU" sz="2000" dirty="0" smtClean="0"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07904" y="2608168"/>
            <a:ext cx="864096" cy="460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40152" y="260648"/>
            <a:ext cx="1944216" cy="13681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dirty="0" smtClean="0">
                <a:solidFill>
                  <a:schemeClr val="tx1"/>
                </a:solidFill>
              </a:rPr>
              <a:t>С</a:t>
            </a:r>
            <a:r>
              <a:rPr lang="ky-KG" dirty="0" smtClean="0">
                <a:solidFill>
                  <a:schemeClr val="tx1"/>
                </a:solidFill>
                <a:latin typeface="Calibri"/>
              </a:rPr>
              <a:t>үйлөм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</a:t>
            </a:r>
            <a:r>
              <a:rPr lang="ru-RU" dirty="0" err="1" smtClean="0">
                <a:solidFill>
                  <a:schemeClr val="tx1"/>
                </a:solidFill>
                <a:latin typeface="Calibri"/>
              </a:rPr>
              <a:t>үчөлөрү</a:t>
            </a:r>
            <a:endParaRPr lang="ky-KG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12260" y="16288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24128" y="184482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00392" y="18448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24128" y="18448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076056" y="2194523"/>
            <a:ext cx="1296144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Ээ</a:t>
            </a:r>
          </a:p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236296" y="2204864"/>
            <a:ext cx="1584176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  <a:latin typeface="Calibri"/>
              </a:rPr>
              <a:t>Баяндооч</a:t>
            </a:r>
          </a:p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3239852" y="3758015"/>
            <a:ext cx="1800200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  <a:latin typeface="Calibri"/>
              </a:rPr>
              <a:t>Аныктооч</a:t>
            </a:r>
          </a:p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267404" y="3748887"/>
            <a:ext cx="1896113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  <a:latin typeface="Calibri"/>
              </a:rPr>
              <a:t>Толуктооч</a:t>
            </a:r>
          </a:p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236296" y="3760348"/>
            <a:ext cx="1728192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600" dirty="0" smtClean="0">
                <a:solidFill>
                  <a:schemeClr val="tx1"/>
                </a:solidFill>
                <a:latin typeface="Calibri"/>
              </a:rPr>
              <a:t>Бышыктооч</a:t>
            </a:r>
          </a:p>
          <a:p>
            <a:pPr algn="ctr"/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718">
        <p14:ripple/>
      </p:transition>
    </mc:Choice>
    <mc:Fallback xmlns="">
      <p:transition spd="slow" advTm="237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645" y="180021"/>
            <a:ext cx="7756263" cy="105425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Calibri"/>
              </a:rPr>
              <a:t>Сүйлөмдүн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libri"/>
              </a:rPr>
              <a:t>түрлөрү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9910" y="1340768"/>
            <a:ext cx="525658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Айтылыш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максатына</a:t>
            </a:r>
            <a:r>
              <a:rPr lang="ru-RU" sz="3200" dirty="0" smtClean="0">
                <a:solidFill>
                  <a:schemeClr val="tx1"/>
                </a:solidFill>
              </a:rPr>
              <a:t> карай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4003" y="3485697"/>
            <a:ext cx="165778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Б</a:t>
            </a:r>
            <a:r>
              <a:rPr lang="ru-RU" sz="2800" dirty="0" err="1" smtClean="0">
                <a:solidFill>
                  <a:schemeClr val="tx1"/>
                </a:solidFill>
              </a:rPr>
              <a:t>уйрук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4413060"/>
            <a:ext cx="17281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Жай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29910" y="3429000"/>
            <a:ext cx="1584176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Суроолуу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6214" y="4509120"/>
            <a:ext cx="15121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Илептүү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1206415"/>
            <a:ext cx="3203848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Айкындооч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мүчөлөрдүн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катышына</a:t>
            </a:r>
            <a:r>
              <a:rPr lang="ru-RU" sz="2400" dirty="0" smtClean="0">
                <a:solidFill>
                  <a:schemeClr val="tx1"/>
                </a:solidFill>
              </a:rPr>
              <a:t> карай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3433905"/>
            <a:ext cx="1584176" cy="787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Жалаң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5808" y="3429000"/>
            <a:ext cx="1728192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Жайылма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62178" y="2502559"/>
            <a:ext cx="0" cy="854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29220" y="2502559"/>
            <a:ext cx="0" cy="854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07704" y="2502559"/>
            <a:ext cx="0" cy="19105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67777" y="2473749"/>
            <a:ext cx="0" cy="19105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30531" y="2502559"/>
            <a:ext cx="0" cy="854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279904" y="2502559"/>
            <a:ext cx="0" cy="854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637">
        <p14:flythrough/>
      </p:transition>
    </mc:Choice>
    <mc:Fallback xmlns="">
      <p:transition spd="slow" advTm="29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Жала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ң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суйлөм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5680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Жалаң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сүйлөмдүн</a:t>
            </a:r>
            <a:r>
              <a:rPr lang="ru-RU" sz="36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курамы</a:t>
            </a:r>
            <a:r>
              <a:rPr lang="ru-RU" sz="3600" dirty="0" smtClean="0">
                <a:solidFill>
                  <a:schemeClr val="bg1"/>
                </a:solidFill>
              </a:rPr>
              <a:t> баш </a:t>
            </a:r>
            <a:r>
              <a:rPr lang="ru-RU" sz="3600" dirty="0" err="1" smtClean="0">
                <a:solidFill>
                  <a:schemeClr val="bg1"/>
                </a:solidFill>
              </a:rPr>
              <a:t>мүчөлөрдөн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гана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турат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47">
        <p14:window dir="vert"/>
      </p:transition>
    </mc:Choice>
    <mc:Fallback xmlns="">
      <p:transition spd="slow" advTm="11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404664"/>
            <a:ext cx="7768282" cy="4824536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971600" y="5517232"/>
            <a:ext cx="7474704" cy="891901"/>
          </a:xfrm>
        </p:spPr>
        <p:txBody>
          <a:bodyPr>
            <a:normAutofit/>
          </a:bodyPr>
          <a:lstStyle/>
          <a:p>
            <a:r>
              <a:rPr lang="ky-KG" sz="4800" dirty="0" smtClean="0"/>
              <a:t>        </a:t>
            </a:r>
            <a:r>
              <a:rPr lang="ky-KG" sz="4800" u="sng" dirty="0" smtClean="0"/>
              <a:t>Жамгыр</a:t>
            </a:r>
            <a:r>
              <a:rPr lang="ky-KG" sz="4800" dirty="0" smtClean="0"/>
              <a:t> </a:t>
            </a:r>
            <a:r>
              <a:rPr lang="ky-KG" sz="4800" u="sng" dirty="0" smtClean="0"/>
              <a:t>жаады.</a:t>
            </a:r>
            <a:endParaRPr lang="ru-RU" sz="4800" u="sng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2000" y="6389757"/>
            <a:ext cx="18072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5414"/>
      </p:ext>
    </p:extLst>
  </p:cSld>
  <p:clrMapOvr>
    <a:masterClrMapping/>
  </p:clrMapOvr>
  <p:transition spd="slow" advTm="1916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46085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73216"/>
            <a:ext cx="7042657" cy="1035917"/>
          </a:xfrm>
        </p:spPr>
        <p:txBody>
          <a:bodyPr>
            <a:noAutofit/>
          </a:bodyPr>
          <a:lstStyle/>
          <a:p>
            <a:r>
              <a:rPr lang="ky-KG" sz="4800" dirty="0" smtClean="0"/>
              <a:t>           </a:t>
            </a:r>
            <a:r>
              <a:rPr lang="ky-KG" sz="4800" u="sng" dirty="0" smtClean="0"/>
              <a:t>Жаз</a:t>
            </a:r>
            <a:r>
              <a:rPr lang="ky-KG" sz="4800" dirty="0" smtClean="0"/>
              <a:t> </a:t>
            </a:r>
            <a:r>
              <a:rPr lang="ky-KG" sz="4800" u="sng" dirty="0" smtClean="0"/>
              <a:t>келди.</a:t>
            </a:r>
            <a:endParaRPr lang="ru-RU" sz="4800" u="sng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39952" y="6237312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3">
        <p14:prism isContent="1"/>
      </p:transition>
    </mc:Choice>
    <mc:Fallback xmlns="">
      <p:transition spd="slow" advTm="11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Calibri"/>
              </a:rPr>
              <a:t>Өз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libri"/>
              </a:rPr>
              <a:t>алдыбызча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libri"/>
              </a:rPr>
              <a:t>иштейбиз</a:t>
            </a:r>
            <a:r>
              <a:rPr lang="ru-RU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Сөздөрдү</a:t>
            </a: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байланыштырып</a:t>
            </a: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жалаң</a:t>
            </a: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суйлөм</a:t>
            </a: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түзгүлө</a:t>
            </a: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/>
              </a:rPr>
              <a:t>270-көнүгүү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094" y="1916832"/>
            <a:ext cx="3388778" cy="47525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u="sng" dirty="0">
                <a:solidFill>
                  <a:srgbClr val="0070C0"/>
                </a:solidFill>
              </a:rPr>
              <a:t>Китеп</a:t>
            </a:r>
            <a:endParaRPr lang="ru-RU" sz="2800" u="sng" dirty="0">
              <a:solidFill>
                <a:srgbClr val="0070C0"/>
              </a:solidFill>
            </a:endParaRPr>
          </a:p>
          <a:p>
            <a:pPr algn="ctr"/>
            <a:r>
              <a:rPr lang="ky-KG" sz="2800" dirty="0" smtClean="0">
                <a:solidFill>
                  <a:schemeClr val="tx1"/>
                </a:solidFill>
              </a:rPr>
              <a:t>Биз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</a:rPr>
              <a:t>К</a:t>
            </a:r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өл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Тапшырма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Күкүк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Айлана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Күн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Жаз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Жамгыр</a:t>
            </a:r>
          </a:p>
          <a:p>
            <a:pPr algn="ctr"/>
            <a:r>
              <a:rPr lang="ky-KG" sz="2800" dirty="0" smtClean="0">
                <a:solidFill>
                  <a:schemeClr val="tx1"/>
                </a:solidFill>
                <a:latin typeface="Calibri"/>
              </a:rPr>
              <a:t>Ландыш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52120" y="1916832"/>
            <a:ext cx="3312368" cy="4860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ky-KG" sz="2800" dirty="0" smtClean="0">
                <a:solidFill>
                  <a:schemeClr val="tx1"/>
                </a:solidFill>
              </a:rPr>
              <a:t>аткарылды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ж</a:t>
            </a:r>
            <a:r>
              <a:rPr lang="ky-KG" sz="2800" dirty="0" smtClean="0">
                <a:solidFill>
                  <a:schemeClr val="tx1"/>
                </a:solidFill>
              </a:rPr>
              <a:t>аады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г</a:t>
            </a:r>
            <a:r>
              <a:rPr lang="ky-KG" sz="2800" dirty="0" smtClean="0">
                <a:solidFill>
                  <a:schemeClr val="tx1"/>
                </a:solidFill>
              </a:rPr>
              <a:t>үлдөдү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а</a:t>
            </a:r>
            <a:r>
              <a:rPr lang="ky-KG" sz="2800" dirty="0" smtClean="0">
                <a:solidFill>
                  <a:schemeClr val="tx1"/>
                </a:solidFill>
              </a:rPr>
              <a:t>чык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rgbClr val="0070C0"/>
                </a:solidFill>
              </a:rPr>
              <a:t>к</a:t>
            </a:r>
            <a:r>
              <a:rPr lang="ky-KG" sz="2800" dirty="0" smtClean="0">
                <a:solidFill>
                  <a:srgbClr val="0070C0"/>
                </a:solidFill>
              </a:rPr>
              <a:t>ызыктуу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а</a:t>
            </a:r>
            <a:r>
              <a:rPr lang="ky-KG" sz="2800" dirty="0" smtClean="0">
                <a:solidFill>
                  <a:schemeClr val="tx1"/>
                </a:solidFill>
              </a:rPr>
              <a:t>ткарылды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с</a:t>
            </a:r>
            <a:r>
              <a:rPr lang="ky-KG" sz="2800" dirty="0" smtClean="0">
                <a:solidFill>
                  <a:schemeClr val="tx1"/>
                </a:solidFill>
              </a:rPr>
              <a:t>айрады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т</a:t>
            </a:r>
            <a:r>
              <a:rPr lang="ky-KG" sz="2800" dirty="0" smtClean="0">
                <a:solidFill>
                  <a:schemeClr val="tx1"/>
                </a:solidFill>
              </a:rPr>
              <a:t>олкуду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ы</a:t>
            </a:r>
            <a:r>
              <a:rPr lang="ky-KG" sz="2800" dirty="0" smtClean="0">
                <a:solidFill>
                  <a:schemeClr val="tx1"/>
                </a:solidFill>
              </a:rPr>
              <a:t>рдадык</a:t>
            </a:r>
          </a:p>
          <a:p>
            <a:pPr marL="0" indent="0" algn="ctr">
              <a:buNone/>
            </a:pPr>
            <a:r>
              <a:rPr lang="ky-KG" sz="2800" dirty="0">
                <a:solidFill>
                  <a:schemeClr val="tx1"/>
                </a:solidFill>
              </a:rPr>
              <a:t>к</a:t>
            </a:r>
            <a:r>
              <a:rPr lang="ky-KG" sz="2800" dirty="0" smtClean="0">
                <a:solidFill>
                  <a:schemeClr val="tx1"/>
                </a:solidFill>
              </a:rPr>
              <a:t>елди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563888" y="3356992"/>
            <a:ext cx="1944216" cy="1728192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433">
        <p14:vortex dir="r"/>
      </p:transition>
    </mc:Choice>
    <mc:Fallback xmlns="">
      <p:transition spd="slow" advTm="45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581</TotalTime>
  <Words>248</Words>
  <Application>Microsoft Office PowerPoint</Application>
  <PresentationFormat>Экран (4:3)</PresentationFormat>
  <Paragraphs>67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С. М.КИРОВ атындагы гимназия мектеби</vt:lpstr>
      <vt:lpstr>Тема:Жалаӊ сүйлөм. Кыргыз тили 7-класс </vt:lpstr>
      <vt:lpstr>Сабактын максаты:</vt:lpstr>
      <vt:lpstr>Презентация PowerPoint</vt:lpstr>
      <vt:lpstr>Сүйлөмдүн түрлөрү</vt:lpstr>
      <vt:lpstr>Тема: Жалаң суйлөм</vt:lpstr>
      <vt:lpstr>Презентация PowerPoint</vt:lpstr>
      <vt:lpstr>Презентация PowerPoint</vt:lpstr>
      <vt:lpstr>Өз алдыбызча иштейбиз Сөздөрдү байланыштырып жалаң суйлөм түзгүлө 270-көнүгүү</vt:lpstr>
      <vt:lpstr>Жалаң сүйлөмдөрдү таап, көчүрүп жазгыла.</vt:lpstr>
      <vt:lpstr>Макалдарды чечмелеп бергиле.</vt:lpstr>
      <vt:lpstr>Бышыктоо үчүн???</vt:lpstr>
      <vt:lpstr>Үйгө тапшырма §78 толук окуп чыккыла, 272 көнүгүүнү аткаргыла!  (Үй тапшырманы Элжурга жибергиле.)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 М.КИРОВ атындагы гимназия мектеби</dc:title>
  <dc:creator>User</dc:creator>
  <cp:lastModifiedBy>User</cp:lastModifiedBy>
  <cp:revision>40</cp:revision>
  <dcterms:created xsi:type="dcterms:W3CDTF">2020-04-18T16:25:32Z</dcterms:created>
  <dcterms:modified xsi:type="dcterms:W3CDTF">2020-04-19T18:02:55Z</dcterms:modified>
</cp:coreProperties>
</file>