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91" r:id="rId2"/>
    <p:sldId id="284" r:id="rId3"/>
    <p:sldId id="283" r:id="rId4"/>
    <p:sldId id="271" r:id="rId5"/>
    <p:sldId id="270" r:id="rId6"/>
    <p:sldId id="260" r:id="rId7"/>
    <p:sldId id="261" r:id="rId8"/>
    <p:sldId id="262" r:id="rId9"/>
    <p:sldId id="272" r:id="rId10"/>
    <p:sldId id="273" r:id="rId11"/>
    <p:sldId id="264" r:id="rId12"/>
    <p:sldId id="289" r:id="rId13"/>
    <p:sldId id="277" r:id="rId14"/>
    <p:sldId id="278" r:id="rId15"/>
    <p:sldId id="285" r:id="rId16"/>
    <p:sldId id="281" r:id="rId17"/>
    <p:sldId id="282" r:id="rId18"/>
    <p:sldId id="288" r:id="rId19"/>
    <p:sldId id="287" r:id="rId20"/>
    <p:sldId id="290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CE906B-7920-4FC0-A0DF-CF97C83FE41C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521899-2AA6-463D-AD60-D7E1CCD8FD8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21899-2AA6-463D-AD60-D7E1CCD8FD8E}" type="slidenum">
              <a:rPr lang="ru-RU" smtClean="0"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B8F60-6E85-4A1D-AF66-F3958E4477A8}" type="datetimeFigureOut">
              <a:rPr lang="ru-RU" smtClean="0"/>
              <a:pPr/>
              <a:t>15.04.2020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B71BC3C-C3C6-45D2-BD07-BEAD6C6C7E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B8F60-6E85-4A1D-AF66-F3958E4477A8}" type="datetimeFigureOut">
              <a:rPr lang="ru-RU" smtClean="0"/>
              <a:pPr/>
              <a:t>15.04.2020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1BC3C-C3C6-45D2-BD07-BEAD6C6C7E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B8F60-6E85-4A1D-AF66-F3958E4477A8}" type="datetimeFigureOut">
              <a:rPr lang="ru-RU" smtClean="0"/>
              <a:pPr/>
              <a:t>15.04.2020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1BC3C-C3C6-45D2-BD07-BEAD6C6C7E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B8F60-6E85-4A1D-AF66-F3958E4477A8}" type="datetimeFigureOut">
              <a:rPr lang="ru-RU" smtClean="0"/>
              <a:pPr/>
              <a:t>15.04.2020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B71BC3C-C3C6-45D2-BD07-BEAD6C6C7E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B8F60-6E85-4A1D-AF66-F3958E4477A8}" type="datetimeFigureOut">
              <a:rPr lang="ru-RU" smtClean="0"/>
              <a:pPr/>
              <a:t>15.04.2020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1BC3C-C3C6-45D2-BD07-BEAD6C6C7E8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B8F60-6E85-4A1D-AF66-F3958E4477A8}" type="datetimeFigureOut">
              <a:rPr lang="ru-RU" smtClean="0"/>
              <a:pPr/>
              <a:t>15.04.2020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1BC3C-C3C6-45D2-BD07-BEAD6C6C7E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B8F60-6E85-4A1D-AF66-F3958E4477A8}" type="datetimeFigureOut">
              <a:rPr lang="ru-RU" smtClean="0"/>
              <a:pPr/>
              <a:t>15.04.2020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B71BC3C-C3C6-45D2-BD07-BEAD6C6C7E8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B8F60-6E85-4A1D-AF66-F3958E4477A8}" type="datetimeFigureOut">
              <a:rPr lang="ru-RU" smtClean="0"/>
              <a:pPr/>
              <a:t>15.04.2020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1BC3C-C3C6-45D2-BD07-BEAD6C6C7E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B8F60-6E85-4A1D-AF66-F3958E4477A8}" type="datetimeFigureOut">
              <a:rPr lang="ru-RU" smtClean="0"/>
              <a:pPr/>
              <a:t>15.04.2020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1BC3C-C3C6-45D2-BD07-BEAD6C6C7E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B8F60-6E85-4A1D-AF66-F3958E4477A8}" type="datetimeFigureOut">
              <a:rPr lang="ru-RU" smtClean="0"/>
              <a:pPr/>
              <a:t>15.04.2020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1BC3C-C3C6-45D2-BD07-BEAD6C6C7E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B8F60-6E85-4A1D-AF66-F3958E4477A8}" type="datetimeFigureOut">
              <a:rPr lang="ru-RU" smtClean="0"/>
              <a:pPr/>
              <a:t>15.04.2020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1BC3C-C3C6-45D2-BD07-BEAD6C6C7E8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0AB8F60-6E85-4A1D-AF66-F3958E4477A8}" type="datetimeFigureOut">
              <a:rPr lang="ru-RU" smtClean="0"/>
              <a:pPr/>
              <a:t>15.04.2020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B71BC3C-C3C6-45D2-BD07-BEAD6C6C7E8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edge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hyperlink" Target="http://www.nikolaygogol.org.ru/img/biogr/9b.j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hyperlink" Target="http://www.nikolaygogol.org.ru/img/biogr/1b.jp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 smtClean="0"/>
          </a:p>
          <a:p>
            <a:r>
              <a:rPr lang="ru-RU" sz="4400" dirty="0" smtClean="0"/>
              <a:t>Школа-гимназия С. М. Кирова</a:t>
            </a:r>
          </a:p>
          <a:p>
            <a:pPr marL="0" indent="0">
              <a:buNone/>
            </a:pPr>
            <a:r>
              <a:rPr lang="ru-RU" sz="3600" dirty="0" smtClean="0"/>
              <a:t>                       Урок литературы в 9 классе.</a:t>
            </a:r>
          </a:p>
          <a:p>
            <a:pPr marL="0" indent="0">
              <a:buNone/>
            </a:pPr>
            <a:r>
              <a:rPr lang="ru-RU" sz="2400" dirty="0" smtClean="0"/>
              <a:t>                                                            </a:t>
            </a:r>
          </a:p>
          <a:p>
            <a:endParaRPr lang="ru-RU" sz="2400" dirty="0"/>
          </a:p>
          <a:p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/>
              <a:t>                                                           Учитель Колесникова Н. А.</a:t>
            </a:r>
            <a:endParaRPr lang="ru-RU" sz="2400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37743"/>
      </p:ext>
    </p:extLst>
  </p:cSld>
  <p:clrMapOvr>
    <a:masterClrMapping/>
  </p:clrMapOvr>
  <p:transition advClick="0" advTm="2029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>
            <a:normAutofit fontScale="90000"/>
          </a:bodyPr>
          <a:lstStyle/>
          <a:p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14290"/>
            <a:ext cx="4038600" cy="5911873"/>
          </a:xfrm>
        </p:spPr>
        <p:txBody>
          <a:bodyPr>
            <a:normAutofit fontScale="25000" lnSpcReduction="20000"/>
          </a:bodyPr>
          <a:lstStyle/>
          <a:p>
            <a:r>
              <a:rPr lang="ru-RU" dirty="0"/>
              <a:t> </a:t>
            </a:r>
          </a:p>
          <a:p>
            <a:r>
              <a:rPr lang="ru-RU" sz="9600" b="1" dirty="0"/>
              <a:t>Осенью </a:t>
            </a:r>
            <a:r>
              <a:rPr lang="en-US" sz="9600" b="1" dirty="0" smtClean="0"/>
              <a:t>1831</a:t>
            </a:r>
            <a:r>
              <a:rPr lang="ru-RU" sz="9600" b="1" dirty="0" smtClean="0"/>
              <a:t> </a:t>
            </a:r>
            <a:r>
              <a:rPr lang="ru-RU" sz="9600" b="1" dirty="0"/>
              <a:t>года выходит 1-я часть сборника повестей из украинской жизни "Вечера на хуторе близ Диканьки" (в следующем году появилась 2-я часть), восторженно встреченная Пушкиным: "Вот настоящая веселость, искренняя, непринужденная, без жеманства, без чопорности. А местами какая поэзия!...". Вместе с тем "веселость" гоголевской книги обнаруживала различные оттенки от беззаботного подтрунивания до мрачного </a:t>
            </a:r>
            <a:r>
              <a:rPr lang="ru-RU" sz="9600" b="1" dirty="0" smtClean="0"/>
              <a:t>комизма.</a:t>
            </a:r>
            <a:endParaRPr lang="ru-RU" sz="9600" b="1" dirty="0"/>
          </a:p>
          <a:p>
            <a:endParaRPr lang="ru-RU" sz="4300" b="1" dirty="0"/>
          </a:p>
        </p:txBody>
      </p:sp>
      <p:pic>
        <p:nvPicPr>
          <p:cNvPr id="5" name="Содержимое 4" descr="Н.В. Гоголь. Вечера на хуторе близ Диканьки"/>
          <p:cNvPicPr>
            <a:picLocks noGrp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643438" y="500042"/>
            <a:ext cx="4214842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34839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Рисунок Гоголя к последней сцене.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Осенью 1835 года Гоголь принимается за создание «Ревизора», сюжет которого был подсказан Пушкиным, а уже 18 января 1836 года читает комедию у Жуковского в присутствии Пушкина; премьера пьесы состоялась на сцене петербургского Александрийского театра в том же году. 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11" name="Содержимое 10" descr="Рисунок Н.В. Гоголя к последней сцене Ревизора">
            <a:hlinkClick r:id="rId4" tgtFrame="_blank"/>
          </p:cNvPr>
          <p:cNvPicPr>
            <a:picLocks noGrp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929190" y="1571612"/>
            <a:ext cx="3786213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26312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Гоголь в Германии.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>
            <a:normAutofit fontScale="85000" lnSpcReduction="20000"/>
          </a:bodyPr>
          <a:lstStyle/>
          <a:p>
            <a:r>
              <a:rPr lang="ru-RU" sz="3300" b="1" dirty="0" smtClean="0"/>
              <a:t>В июне 1836 г. Гоголь уезжает из Петербурга в Германию (в общей сложности он прожил за границей около 12 лет). Конец лета и осень проводит в Швейцарии, где принимается за продолжение "Мертвых душ". Сюжет был также подсказан Пушкиным. Работа началась еще в 1835 г., до написания "Ревизора", и сразу же приобрела широкий размах. В феврале 1837 в </a:t>
            </a:r>
            <a:r>
              <a:rPr lang="ru-RU" sz="3300" b="1" dirty="0"/>
              <a:t>разгар работы над "Мертвыми душами", он получает потрясшее его известие о гибели Пушкина. В приступе "невыразимой тоски" и горечи Гоголь ощущает "нынешний труд" как "священное завещание" поэта. </a:t>
            </a:r>
          </a:p>
          <a:p>
            <a:endParaRPr lang="ru-RU" b="1" dirty="0" smtClean="0"/>
          </a:p>
          <a:p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44944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r>
              <a:rPr lang="ru-RU" dirty="0" smtClean="0"/>
              <a:t>Возвращение Гоголя.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071546"/>
            <a:ext cx="4038600" cy="5054617"/>
          </a:xfrm>
        </p:spPr>
        <p:txBody>
          <a:bodyPr>
            <a:normAutofit fontScale="85000" lnSpcReduction="20000"/>
          </a:bodyPr>
          <a:lstStyle/>
          <a:p>
            <a:endParaRPr lang="ru-RU" dirty="0" smtClean="0"/>
          </a:p>
          <a:p>
            <a:r>
              <a:rPr lang="ru-RU" b="1" dirty="0" smtClean="0"/>
              <a:t>В </a:t>
            </a:r>
            <a:r>
              <a:rPr lang="ru-RU" b="1" dirty="0"/>
              <a:t>сентябре 1839 г. в сопровождении Погодина Гоголь приезжает в Москву и приступает к чтению глав "Мертвых душ" - вначале в доме Аксаковых, потом, после переезда в октябре в Петербург, у Жуковского, у Прокоповича в присутствии своих старых друзей. Всего прочитано 6 глав. Восторг был всеобщий. </a:t>
            </a:r>
          </a:p>
          <a:p>
            <a:endParaRPr lang="ru-RU" dirty="0"/>
          </a:p>
        </p:txBody>
      </p:sp>
      <p:pic>
        <p:nvPicPr>
          <p:cNvPr id="5" name="Содержимое 4" descr="http://gogol.lit-info.ru/images/gogol/gogol_53.jpg"/>
          <p:cNvPicPr>
            <a:picLocks noGrp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775200" y="1428736"/>
            <a:ext cx="4154518" cy="3971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357686" y="542926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Собрание у В.А. Жуковского. Слева направо: А.В. Кольцов, Н.В. Гоголь, А.С. Пушкин, М.И. Глинка, И.А. Крылов. Художники А.Н. Мокрицкий, Г.К. Михайлов и др. 1830-е гг.</a:t>
            </a:r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30345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«Мертвые души».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/>
              <a:t>В мае 1842 г. "Похождения Чичикова, или Мертвые души" вышли в свет. </a:t>
            </a:r>
          </a:p>
          <a:p>
            <a:r>
              <a:rPr lang="ru-RU" dirty="0" smtClean="0"/>
              <a:t>Лето </a:t>
            </a:r>
            <a:r>
              <a:rPr lang="ru-RU" dirty="0"/>
              <a:t>Гоголь проводит в </a:t>
            </a:r>
            <a:r>
              <a:rPr lang="ru-RU" dirty="0" smtClean="0"/>
              <a:t>Германии и работает </a:t>
            </a:r>
            <a:r>
              <a:rPr lang="ru-RU" dirty="0"/>
              <a:t>над 2-м томом "Мертвых душ", начатым, по-видимому, еще в 1840; много времени отдает подготовке собрания сочинений. "Сочинения Николая Гоголя" в четырех томах вышли в начале 1843 г</a:t>
            </a:r>
            <a:r>
              <a:rPr lang="ru-RU" dirty="0" smtClean="0"/>
              <a:t>. 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Содержимое 4" descr="http://www.gogol-nv.ru/images/ill/mertvie-dyshi/mertvie-dyshi.jpg"/>
          <p:cNvPicPr>
            <a:picLocks noGrp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000628" y="1571612"/>
            <a:ext cx="3643338" cy="4158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27616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5340369"/>
          </a:xfrm>
        </p:spPr>
        <p:txBody>
          <a:bodyPr>
            <a:normAutofit fontScale="92500"/>
          </a:bodyPr>
          <a:lstStyle/>
          <a:p>
            <a:r>
              <a:rPr lang="ru-RU" b="1" dirty="0" smtClean="0"/>
              <a:t>С 1842 года писатель работает над вторым томом «Мертвых душ», где пытается дать позитивную картину русской жизни. </a:t>
            </a:r>
            <a:br>
              <a:rPr lang="ru-RU" b="1" dirty="0" smtClean="0"/>
            </a:br>
            <a:endParaRPr lang="ru-RU" b="1" dirty="0" smtClean="0"/>
          </a:p>
          <a:p>
            <a:r>
              <a:rPr lang="ru-RU" b="1" dirty="0" smtClean="0"/>
              <a:t>В </a:t>
            </a:r>
            <a:r>
              <a:rPr lang="ru-RU" b="1" dirty="0"/>
              <a:t>январе 1848 морским путем направляется в Иерусалим. В апреле 1848 после паломничества в Святую землю Гоголь окончательно возвращается в Россию, где большую часть времени проводит в Москве, бывает наездами в Петербурге, а также в родных местах - Малороссии. </a:t>
            </a:r>
            <a:endParaRPr lang="ru-RU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33051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857232"/>
            <a:ext cx="4038600" cy="5268931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Гоголь </a:t>
            </a:r>
            <a:r>
              <a:rPr lang="ru-RU" dirty="0"/>
              <a:t>живет в Москве. В 1849-1850, Гоголь читает отдельные главы 2-го тома "Мертвых душ" своим друзьям. Всеобщее одобрение и восторг воодушевляют писателя, который работает теперь с удвоенной энергией. Весною 1850 Гоголь предпринимает первую и последнюю попытку устроить свою семейную жизнь - делает предложение А. М. </a:t>
            </a:r>
            <a:r>
              <a:rPr lang="ru-RU" dirty="0" err="1"/>
              <a:t>Виельгорской</a:t>
            </a:r>
            <a:r>
              <a:rPr lang="ru-RU" dirty="0"/>
              <a:t>, но получает отказ. </a:t>
            </a:r>
          </a:p>
          <a:p>
            <a:endParaRPr lang="ru-RU" dirty="0"/>
          </a:p>
        </p:txBody>
      </p:sp>
      <p:pic>
        <p:nvPicPr>
          <p:cNvPr id="5" name="Содержимое 4" descr="http://www.ngogol.ru/wcmfiles/gogol7.jpg"/>
          <p:cNvPicPr>
            <a:picLocks noGrp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714876" y="1071546"/>
            <a:ext cx="4071966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572000" y="5214950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00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Дом №7 на Никитском бульваре. Здесь Гоголь </a:t>
            </a:r>
            <a:br>
              <a:rPr lang="ru-RU" dirty="0" smtClean="0">
                <a:solidFill>
                  <a:srgbClr val="000000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</a:br>
            <a:r>
              <a:rPr lang="ru-RU" dirty="0" smtClean="0">
                <a:solidFill>
                  <a:srgbClr val="000000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прожил свои последние пять лет</a:t>
            </a:r>
            <a:endParaRPr lang="ru-RU" sz="3200" dirty="0" smtClean="0">
              <a:latin typeface="Arial" pitchFamily="34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30443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071546"/>
            <a:ext cx="4038600" cy="5054617"/>
          </a:xfrm>
        </p:spPr>
        <p:txBody>
          <a:bodyPr>
            <a:normAutofit fontScale="85000" lnSpcReduction="10000"/>
          </a:bodyPr>
          <a:lstStyle/>
          <a:p>
            <a:r>
              <a:rPr lang="ru-RU" sz="2900" b="1" dirty="0"/>
              <a:t>1 января 1852 г. Гоголь сообщает </a:t>
            </a:r>
            <a:r>
              <a:rPr lang="ru-RU" sz="2900" b="1" dirty="0" err="1"/>
              <a:t>Арнольди</a:t>
            </a:r>
            <a:r>
              <a:rPr lang="ru-RU" sz="2900" b="1" dirty="0"/>
              <a:t>, что 2-й том "совершенно окончен". Но в последних числах месяца явственно обнаружились признаки нового кризиса, толчком к которому послужила смерть Е. М. Хомяковой</a:t>
            </a:r>
            <a:r>
              <a:rPr lang="ru-RU" sz="2900" b="1" dirty="0" smtClean="0"/>
              <a:t>, </a:t>
            </a:r>
            <a:r>
              <a:rPr lang="ru-RU" sz="2900" b="1" dirty="0"/>
              <a:t>человека, духовно близкого Гоголю. Его терзает предчувствие близкой </a:t>
            </a:r>
            <a:r>
              <a:rPr lang="ru-RU" sz="2900" b="1" dirty="0" smtClean="0"/>
              <a:t>смерти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5" name="Содержимое 4" descr="Екатерина Михайловна Хомякова"/>
          <p:cNvPicPr>
            <a:picLocks noGrp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148188" y="1285860"/>
            <a:ext cx="3352901" cy="436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000628" y="5715016"/>
            <a:ext cx="35436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Екатерина Михайловна Хомякова </a:t>
            </a:r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25731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126055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В</a:t>
            </a:r>
            <a:r>
              <a:rPr lang="ru-RU" b="1" dirty="0" smtClean="0"/>
              <a:t> </a:t>
            </a:r>
            <a:r>
              <a:rPr lang="ru-RU" b="1" dirty="0" smtClean="0"/>
              <a:t>ночь с 11 на </a:t>
            </a:r>
            <a:r>
              <a:rPr lang="ru-RU" b="1" dirty="0" smtClean="0"/>
              <a:t>12 февраля </a:t>
            </a:r>
            <a:r>
              <a:rPr lang="ru-RU" b="1" dirty="0" smtClean="0"/>
              <a:t>сжигает беловую </a:t>
            </a:r>
            <a:r>
              <a:rPr lang="ru-RU" b="1" dirty="0" smtClean="0"/>
              <a:t>рукопись второго тома </a:t>
            </a:r>
            <a:r>
              <a:rPr lang="ru-RU" b="1" dirty="0" smtClean="0"/>
              <a:t>поэмы (в неполном виде сохранилось пять черновых глав</a:t>
            </a:r>
            <a:r>
              <a:rPr lang="ru-RU" b="1" dirty="0" smtClean="0"/>
              <a:t>).</a:t>
            </a:r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r>
              <a:rPr lang="ru-RU" b="1" dirty="0" smtClean="0"/>
              <a:t> </a:t>
            </a:r>
            <a:r>
              <a:rPr lang="ru-RU" b="1" dirty="0" smtClean="0"/>
              <a:t>21 февраля (4 марта) 1852 года Гоголь умер в своей последней квартире в доме Талызина. </a:t>
            </a:r>
            <a:br>
              <a:rPr lang="ru-RU" b="1" dirty="0" smtClean="0"/>
            </a:br>
            <a:endParaRPr lang="ru-RU" b="1" dirty="0" smtClean="0"/>
          </a:p>
          <a:p>
            <a:endParaRPr lang="ru-RU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16708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197493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/>
              <a:t>Смерть писателя потрясла русское общество. От университетской церкви, где его отпевали, до места погребения в Даниловом монастыре гроб несли на руках профессора и студенты университета.</a:t>
            </a:r>
          </a:p>
          <a:p>
            <a:r>
              <a:rPr lang="ru-RU" b="1" dirty="0" smtClean="0"/>
              <a:t> В 1931 году останки Н.В. Гоголя перенесены на кладбище Новодевичьего монастыря, что породило немало мистических предположений о том, что Гоголь не умер, а был погребен в летаргическом сне. </a:t>
            </a:r>
            <a:br>
              <a:rPr lang="ru-RU" b="1" dirty="0" smtClean="0"/>
            </a:br>
            <a:endParaRPr lang="ru-RU" b="1" dirty="0" smtClean="0"/>
          </a:p>
          <a:p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32134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Жизнь и творчество Н.В. Гоголя.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14422"/>
            <a:ext cx="4038600" cy="52864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 smtClean="0"/>
          </a:p>
          <a:p>
            <a:endParaRPr lang="ru-RU" sz="1800" dirty="0"/>
          </a:p>
        </p:txBody>
      </p:sp>
      <p:pic>
        <p:nvPicPr>
          <p:cNvPr id="5" name="Содержимое 4" descr="Н.В. Гоголь">
            <a:hlinkClick r:id="rId4" tgtFrame="_blank"/>
          </p:cNvPr>
          <p:cNvPicPr>
            <a:picLocks noGrp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547664" y="1340768"/>
            <a:ext cx="6552728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Click="0" advTm="5753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Домашнее задание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Составить хронологическую таблицу о жизни и творчестве Н. В. Гоголя.</a:t>
            </a:r>
            <a:endParaRPr lang="ru-RU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782242"/>
      </p:ext>
    </p:extLst>
  </p:cSld>
  <p:clrMapOvr>
    <a:masterClrMapping/>
  </p:clrMapOvr>
  <p:transition advTm="15938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b="1" dirty="0" smtClean="0"/>
              <a:t>Николай Васильевич Гоголь родился 20 марта (1 апреля) 1809 года в местечке Великие Сорочинцы Миргородского уезда Полтавской губернии в семье помещиков среднего достатка. </a:t>
            </a:r>
          </a:p>
          <a:p>
            <a:endParaRPr lang="ru-RU" dirty="0"/>
          </a:p>
        </p:txBody>
      </p:sp>
      <p:pic>
        <p:nvPicPr>
          <p:cNvPr id="5" name="Содержимое 4" descr="Дом доктора М.Я.Трохимовского в Сорочинцах, где родился Гоголь"/>
          <p:cNvPicPr>
            <a:picLocks noGrp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500562" y="1571612"/>
            <a:ext cx="4429156" cy="3434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429124" y="5000636"/>
            <a:ext cx="45720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Дом доктора </a:t>
            </a:r>
            <a:r>
              <a:rPr lang="ru-RU" dirty="0" err="1" smtClean="0"/>
              <a:t>М.Я.Трохимовского</a:t>
            </a:r>
            <a:r>
              <a:rPr lang="ru-RU" dirty="0" smtClean="0"/>
              <a:t> в Сорочинцах, где родился Гоголь </a:t>
            </a:r>
            <a:endParaRPr lang="ru-RU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14997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00013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Родительский дом в Васильевке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 smtClean="0"/>
              <a:t>Детство писателя прошло в родительском имении </a:t>
            </a:r>
            <a:r>
              <a:rPr lang="ru-RU" b="1" dirty="0" err="1" smtClean="0"/>
              <a:t>Василевка</a:t>
            </a:r>
            <a:r>
              <a:rPr lang="ru-RU" b="1" dirty="0" smtClean="0"/>
              <a:t> (</a:t>
            </a:r>
            <a:r>
              <a:rPr lang="ru-RU" b="1" dirty="0" err="1" smtClean="0"/>
              <a:t>Яновщина</a:t>
            </a:r>
            <a:r>
              <a:rPr lang="ru-RU" b="1" dirty="0" smtClean="0"/>
              <a:t>) на Украине, в краю, овеянном легендами, поверьями преданьями. Рядом находилась известная ныне всему миру </a:t>
            </a:r>
            <a:r>
              <a:rPr lang="ru-RU" b="1" dirty="0" smtClean="0"/>
              <a:t>Диканька.</a:t>
            </a:r>
            <a:endParaRPr lang="ru-RU" b="1" dirty="0" smtClean="0"/>
          </a:p>
          <a:p>
            <a:endParaRPr lang="ru-RU" dirty="0"/>
          </a:p>
        </p:txBody>
      </p:sp>
      <p:pic>
        <p:nvPicPr>
          <p:cNvPr id="8" name="Содержимое 7" descr="http://www.ngogol.ru/wcmfiles/gogol2.jpg"/>
          <p:cNvPicPr>
            <a:picLocks noGrp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572000" y="1643050"/>
            <a:ext cx="4114800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13851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Отец Н.В.Гоголя.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Отец Н.В. Гоголя, Василий Гоголь-Яновский, писал украинские комедии, которые с успехом ставились в театре Д.П. </a:t>
            </a:r>
            <a:r>
              <a:rPr lang="ru-RU" dirty="0" err="1" smtClean="0"/>
              <a:t>Трощинского</a:t>
            </a:r>
            <a:r>
              <a:rPr lang="ru-RU" dirty="0" smtClean="0"/>
              <a:t>, известного вельможи и покровителя искусств; его имение </a:t>
            </a:r>
            <a:r>
              <a:rPr lang="ru-RU" dirty="0" err="1" smtClean="0"/>
              <a:t>Кибинцы</a:t>
            </a:r>
            <a:r>
              <a:rPr lang="ru-RU" dirty="0" smtClean="0"/>
              <a:t> находилось неподалеку и являлось культурным центром края. Поэтическая стихия народной жизни, литературно-театральная среда очень рано развили в мальчике страсть к сочинительству.</a:t>
            </a:r>
            <a:endParaRPr lang="ru-RU" dirty="0"/>
          </a:p>
        </p:txBody>
      </p:sp>
      <p:pic>
        <p:nvPicPr>
          <p:cNvPr id="5" name="Содержимое 4" descr="Гоголь Василий Афанасьевич"/>
          <p:cNvPicPr>
            <a:picLocks noGrp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000628" y="1521834"/>
            <a:ext cx="3357586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29556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Мать Н.В. Гоголя.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Отец писателя, Василий Афанасьевич Гоголь-Яновский (1777-1825), служил при Малороссийском почтамте, в 1805 г. уволился с чином коллежского асессора и женился на Марии Ивановне </a:t>
            </a:r>
            <a:r>
              <a:rPr lang="ru-RU" dirty="0" err="1"/>
              <a:t>Косяровской</a:t>
            </a:r>
            <a:r>
              <a:rPr lang="ru-RU" dirty="0"/>
              <a:t> (1791-1868), происходившей из помещичьей семьи. По преданию, она была первой красавицей на Полтавщине. Замуж за Василия Афанасьевича она </a:t>
            </a:r>
            <a:r>
              <a:rPr lang="ru-RU" dirty="0" smtClean="0"/>
              <a:t>вышла в  </a:t>
            </a:r>
            <a:r>
              <a:rPr lang="ru-RU" dirty="0"/>
              <a:t>четырнадцати лет. В семье, помимо Николая, было еще пятеро детей. </a:t>
            </a:r>
          </a:p>
          <a:p>
            <a:endParaRPr lang="ru-RU" dirty="0"/>
          </a:p>
        </p:txBody>
      </p:sp>
      <p:pic>
        <p:nvPicPr>
          <p:cNvPr id="5" name="Содержимое 4" descr="Гоголь Марина Ивановна"/>
          <p:cNvPicPr>
            <a:picLocks noGrp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 bwMode="auto">
          <a:xfrm>
            <a:off x="5429256" y="1520694"/>
            <a:ext cx="3143272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32184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28670"/>
            <a:ext cx="4038600" cy="5197493"/>
          </a:xfrm>
        </p:spPr>
        <p:txBody>
          <a:bodyPr>
            <a:normAutofit fontScale="70000" lnSpcReduction="20000"/>
          </a:bodyPr>
          <a:lstStyle/>
          <a:p>
            <a:endParaRPr lang="ru-RU" dirty="0" smtClean="0"/>
          </a:p>
          <a:p>
            <a:r>
              <a:rPr lang="ru-RU" dirty="0" smtClean="0"/>
              <a:t>У </a:t>
            </a:r>
            <a:r>
              <a:rPr lang="ru-RU" dirty="0"/>
              <a:t>Гоголей было свыше 1000 десятин земли и около 400 душ крепостных. Предки писателя со стороны отца были потомственными священниками, однако уже дед Афанасий </a:t>
            </a:r>
            <a:r>
              <a:rPr lang="ru-RU" dirty="0" err="1"/>
              <a:t>Демьянович</a:t>
            </a:r>
            <a:r>
              <a:rPr lang="ru-RU" dirty="0"/>
              <a:t> оставил духовное поприще и поступил в </a:t>
            </a:r>
            <a:r>
              <a:rPr lang="ru-RU" dirty="0" err="1"/>
              <a:t>гетмановскую</a:t>
            </a:r>
            <a:r>
              <a:rPr lang="ru-RU" dirty="0"/>
              <a:t> канцелярию; именно он прибавил к своей фамилии Яновский другую - Гоголь, что должно было продемонстрировать происхождение рода от известного в украинской истории 17 в. полковника </a:t>
            </a:r>
            <a:r>
              <a:rPr lang="ru-RU" dirty="0" err="1"/>
              <a:t>Евстафия</a:t>
            </a:r>
            <a:r>
              <a:rPr lang="ru-RU" dirty="0"/>
              <a:t> (Остапа) Гоголя (факт этот, впрочем, не находит достаточного подтверждения). </a:t>
            </a:r>
          </a:p>
          <a:p>
            <a:endParaRPr lang="ru-RU" dirty="0"/>
          </a:p>
        </p:txBody>
      </p:sp>
      <p:pic>
        <p:nvPicPr>
          <p:cNvPr id="5" name="Содержимое 4" descr="Родительский дом в Васильевке"/>
          <p:cNvPicPr>
            <a:picLocks noGrp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643438" y="1571612"/>
            <a:ext cx="4186238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643438" y="5500702"/>
            <a:ext cx="40719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Родительский дом в Васильевке </a:t>
            </a:r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38385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5000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Учеба Гоголя.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4800" y="1124744"/>
            <a:ext cx="4191000" cy="5199856"/>
          </a:xfrm>
        </p:spPr>
        <p:txBody>
          <a:bodyPr>
            <a:noAutofit/>
          </a:bodyPr>
          <a:lstStyle/>
          <a:p>
            <a:r>
              <a:rPr lang="ru-RU" sz="2000" dirty="0"/>
              <a:t>В </a:t>
            </a:r>
            <a:r>
              <a:rPr lang="ru-RU" sz="2000" dirty="0" smtClean="0"/>
              <a:t>1818 </a:t>
            </a:r>
            <a:r>
              <a:rPr lang="ru-RU" sz="2000" dirty="0"/>
              <a:t>Гоголь вместе с братом Иваном обучался в Полтавском уездном училище, а затем</a:t>
            </a:r>
            <a:r>
              <a:rPr lang="ru-RU" sz="2000" dirty="0" smtClean="0"/>
              <a:t>, </a:t>
            </a:r>
            <a:r>
              <a:rPr lang="ru-RU" sz="2000" dirty="0"/>
              <a:t>в</a:t>
            </a:r>
            <a:r>
              <a:rPr lang="ru-RU" sz="2000" dirty="0" smtClean="0"/>
              <a:t> </a:t>
            </a:r>
            <a:r>
              <a:rPr lang="ru-RU" sz="2000" dirty="0"/>
              <a:t>мае 1821 поступил в гимназию высших наук в Нежине. Здесь он занимается живописью, участвует в спектаклях - как художник-декоратор и как актер, причем с особенным успехом исполняет комические роли. Пробует себя и в различных литературных жанрах (пишет элегические стихотворения, трагедии, историческую поэму, повесть). Тогда же пишет сатиру "Нечто о Нежине, или </a:t>
            </a:r>
            <a:r>
              <a:rPr lang="ru-RU" sz="2000" dirty="0" err="1"/>
              <a:t>Дуракам</a:t>
            </a:r>
            <a:r>
              <a:rPr lang="ru-RU" sz="2000" dirty="0"/>
              <a:t> закон не писан" (не сохранилась</a:t>
            </a:r>
            <a:r>
              <a:rPr lang="ru-RU" sz="2200" dirty="0"/>
              <a:t>). </a:t>
            </a:r>
          </a:p>
        </p:txBody>
      </p:sp>
      <p:pic>
        <p:nvPicPr>
          <p:cNvPr id="5" name="Содержимое 4" descr="Нежин. Гимназия высших наук"/>
          <p:cNvPicPr>
            <a:picLocks noGrp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285992"/>
            <a:ext cx="403860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429256" y="5643578"/>
            <a:ext cx="32861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Нежин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286512" y="5643578"/>
            <a:ext cx="25934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Гимназия высших наук </a:t>
            </a:r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40767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Гоголь в Петербурге.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857232"/>
            <a:ext cx="4038600" cy="5268931"/>
          </a:xfrm>
        </p:spPr>
        <p:txBody>
          <a:bodyPr>
            <a:noAutofit/>
          </a:bodyPr>
          <a:lstStyle/>
          <a:p>
            <a:endParaRPr lang="ru-RU" sz="2100" b="1" dirty="0" smtClean="0"/>
          </a:p>
          <a:p>
            <a:r>
              <a:rPr lang="ru-RU" sz="2100" b="1" dirty="0" smtClean="0"/>
              <a:t>Окончив </a:t>
            </a:r>
            <a:r>
              <a:rPr lang="ru-RU" sz="2100" b="1" dirty="0"/>
              <a:t>гимназию в 1828 г., Гоголь в декабре вместе с другим выпускником А. С. Данилевским (1809-1888), едет в Петербург. Испытывая денежные затруднения, </a:t>
            </a:r>
            <a:r>
              <a:rPr lang="ru-RU" sz="2100" b="1" dirty="0" smtClean="0"/>
              <a:t>Гоголь </a:t>
            </a:r>
            <a:r>
              <a:rPr lang="ru-RU" sz="2100" b="1" dirty="0"/>
              <a:t>делает первые литературные пробы: в начале 1829 г. появляется стихотворение "Италия", а весной того же года под псевдонимом "В. Алов" Гоголь печатает "идиллию в картинах" "</a:t>
            </a:r>
            <a:r>
              <a:rPr lang="ru-RU" sz="2100" b="1" dirty="0" err="1"/>
              <a:t>Ганц</a:t>
            </a:r>
            <a:r>
              <a:rPr lang="ru-RU" sz="2100" b="1" dirty="0"/>
              <a:t> Кюхельгартен". Поэма вызвала резкие и насмешливые </a:t>
            </a:r>
            <a:r>
              <a:rPr lang="ru-RU" sz="2100" b="1" dirty="0" smtClean="0"/>
              <a:t>отзывы.</a:t>
            </a:r>
            <a:endParaRPr lang="ru-RU" sz="2100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328592"/>
          </a:xfrm>
        </p:spPr>
        <p:txBody>
          <a:bodyPr>
            <a:normAutofit fontScale="70000" lnSpcReduction="20000"/>
          </a:bodyPr>
          <a:lstStyle/>
          <a:p>
            <a:endParaRPr lang="ru-RU" sz="3100" b="1" dirty="0" smtClean="0"/>
          </a:p>
          <a:p>
            <a:pPr marL="0" indent="0">
              <a:buNone/>
            </a:pPr>
            <a:r>
              <a:rPr lang="ru-RU" sz="3300" b="1" dirty="0" smtClean="0"/>
              <a:t>В </a:t>
            </a:r>
            <a:r>
              <a:rPr lang="ru-RU" sz="3300" b="1" dirty="0"/>
              <a:t>конце 1829 г. ему удается определиться на службу в </a:t>
            </a:r>
            <a:r>
              <a:rPr lang="ru-RU" sz="3300" b="1" dirty="0" smtClean="0"/>
              <a:t>департамент Министерства </a:t>
            </a:r>
            <a:r>
              <a:rPr lang="ru-RU" sz="3300" b="1" dirty="0"/>
              <a:t>внутренних дел. С апреля </a:t>
            </a:r>
            <a:r>
              <a:rPr lang="ru-RU" sz="3300" b="1" dirty="0" smtClean="0"/>
              <a:t>1830 </a:t>
            </a:r>
            <a:r>
              <a:rPr lang="ru-RU" sz="3300" b="1" dirty="0"/>
              <a:t>служит в департаменте </a:t>
            </a:r>
            <a:r>
              <a:rPr lang="ru-RU" sz="3300" b="1" dirty="0" smtClean="0"/>
              <a:t>уделов, </a:t>
            </a:r>
            <a:r>
              <a:rPr lang="ru-RU" sz="3300" b="1" dirty="0"/>
              <a:t>под началом </a:t>
            </a:r>
            <a:r>
              <a:rPr lang="ru-RU" sz="3300" b="1" dirty="0" smtClean="0"/>
              <a:t> </a:t>
            </a:r>
            <a:r>
              <a:rPr lang="ru-RU" sz="3300" b="1" dirty="0"/>
              <a:t>В. И. Панаева. Пребывание в канцеляриях вызвало у Гоголя глубокое разочарование в "службе государственной", но зато снабдило богатым материалом для будущих произведений, запечатлевших чиновничий быт и функционирование государственной машины. </a:t>
            </a:r>
          </a:p>
          <a:p>
            <a:endParaRPr lang="ru-RU" b="1" dirty="0"/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65728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1337</TotalTime>
  <Words>1112</Words>
  <Application>Microsoft Office PowerPoint</Application>
  <PresentationFormat>Экран (4:3)</PresentationFormat>
  <Paragraphs>57</Paragraphs>
  <Slides>20</Slides>
  <Notes>1</Notes>
  <HiddenSlides>0</HiddenSlides>
  <MMClips>20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Arial</vt:lpstr>
      <vt:lpstr>Calibri</vt:lpstr>
      <vt:lpstr>Franklin Gothic Book</vt:lpstr>
      <vt:lpstr>Franklin Gothic Medium</vt:lpstr>
      <vt:lpstr>Tahoma</vt:lpstr>
      <vt:lpstr>Times New Roman</vt:lpstr>
      <vt:lpstr>Wingdings 2</vt:lpstr>
      <vt:lpstr>Трек</vt:lpstr>
      <vt:lpstr>Презентация PowerPoint</vt:lpstr>
      <vt:lpstr>Жизнь и творчество Н.В. Гоголя.</vt:lpstr>
      <vt:lpstr>Презентация PowerPoint</vt:lpstr>
      <vt:lpstr>Родительский дом в Васильевке </vt:lpstr>
      <vt:lpstr>Отец Н.В.Гоголя.</vt:lpstr>
      <vt:lpstr>Мать Н.В. Гоголя.</vt:lpstr>
      <vt:lpstr>Презентация PowerPoint</vt:lpstr>
      <vt:lpstr>Учеба Гоголя.</vt:lpstr>
      <vt:lpstr>Гоголь в Петербурге.</vt:lpstr>
      <vt:lpstr> </vt:lpstr>
      <vt:lpstr>Рисунок Гоголя к последней сцене.</vt:lpstr>
      <vt:lpstr>Гоголь в Германии.</vt:lpstr>
      <vt:lpstr>Возвращение Гоголя.</vt:lpstr>
      <vt:lpstr>«Мертвые души».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Домашнее задание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Жизнь и творчество Н.В. Гоголя.</dc:title>
  <dc:creator>Admin</dc:creator>
  <cp:lastModifiedBy>Пользователь</cp:lastModifiedBy>
  <cp:revision>70</cp:revision>
  <dcterms:created xsi:type="dcterms:W3CDTF">2009-10-02T12:02:38Z</dcterms:created>
  <dcterms:modified xsi:type="dcterms:W3CDTF">2020-04-15T06:44:04Z</dcterms:modified>
</cp:coreProperties>
</file>