
<file path=[Content_Types].xml><?xml version="1.0" encoding="utf-8"?>
<Types xmlns="http://schemas.openxmlformats.org/package/2006/content-types">
  <Default Extension="png" ContentType="image/png"/>
  <Default Extension="m4a" ContentType="audio/mp4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8" r:id="rId4"/>
    <p:sldMasterId id="2147483711" r:id="rId5"/>
    <p:sldMasterId id="2147483724" r:id="rId6"/>
  </p:sldMasterIdLst>
  <p:notesMasterIdLst>
    <p:notesMasterId r:id="rId21"/>
  </p:notesMasterIdLst>
  <p:sldIdLst>
    <p:sldId id="270" r:id="rId7"/>
    <p:sldId id="267" r:id="rId8"/>
    <p:sldId id="268" r:id="rId9"/>
    <p:sldId id="269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71" r:id="rId18"/>
    <p:sldId id="272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4EE1A-44D8-4D22-9C67-3ADB3DE44D3F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FCC6B-8F01-43A9-B8D3-D86EFF5C3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7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8B4F0BB-C10C-4280-95DB-2A63135F270E}" type="slidenum">
              <a:rPr lang="ru-RU" altLang="ru-RU" sz="1200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ru-RU" alt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809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9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DFE0-430C-486A-8253-99A6311C5C3B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4423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0686-F358-45B1-B9D0-7251C06BFF15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488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87FA-1D41-4DE2-AE93-E79C8EE4B57F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524308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689-D461-488C-8030-A8C49BD40AC1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8245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809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9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7DFE0-430C-486A-8253-99A6311C5C3B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427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EE5C-D11D-43AE-A418-32F247C68A4E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858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A426-EC44-4B92-880A-8CD8531AABA9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3535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04D7-D751-46F7-846F-E77AABE1EE3D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6189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F4C9-C303-4FAB-A04E-080F672E110C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4177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87B3-2074-4846-BAC6-E4FB3DDE23EA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65943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242F-F37E-41EE-99E2-A16427D29C33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427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EE5C-D11D-43AE-A418-32F247C68A4E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5095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A83-E9AA-4673-8592-DCF124A22BA6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6632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C5F8-EA9C-42DB-BC07-4F85F55668CC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7744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B0686-F358-45B1-B9D0-7251C06BFF15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9932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487FA-1D41-4DE2-AE93-E79C8EE4B57F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7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689-D461-488C-8030-A8C49BD40AC1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89710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327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327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516E0-3B50-4CB9-93DC-2C801D592C8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99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9B69FF-F25F-41FE-83EA-42D2792F719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021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6A1188-9D44-4019-BFFC-FB9C645E7DD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005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D1EE6-45DA-480B-8223-AB6793CF412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082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EEACA4-02D7-4B8B-8E62-A74FFB3080C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6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AA426-EC44-4B92-880A-8CD8531AABA9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08187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F4DBA1-6BCC-40DC-9B64-1EA13D35ADE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252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6A206D-7A50-45C8-930B-417D5240704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32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45B32-8B9C-458A-A4F5-CC039405F3C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451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32159E-694D-4265-BCDC-2D31FBBC91E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271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C1E18F-A223-4DB1-A145-40EC95080640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218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5CA6F1-DBDC-4DD6-A420-6242DDD3973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273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1FB98-88D6-4CDA-AC80-783867D570E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978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DE7EE-73F5-4F19-950C-097FE369BA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9591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EA8F6-5DCA-432F-B8D8-6969EECD241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349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E0B52-270A-4204-BAC1-23343D30996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4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04D7-D751-46F7-846F-E77AABE1EE3D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35827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4E11F-CBEE-4D1C-A064-43A44449AD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4274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1E1BF-FD8A-4E2B-87A1-23B02FAC708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011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1A22E-45F9-4E70-9208-E52847524B7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345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09DF4-EEB9-40F9-AFEF-1E7BAB69FD6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129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9608B-FF12-4C89-975D-70D93210BE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415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13D6A-70C7-4573-8326-5EFE28C9FA4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2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C4A30-893D-4815-A67E-3E42695EC1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058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19D54-56B6-45A3-A241-610392AF15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574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1FB98-88D6-4CDA-AC80-783867D570E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33940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DE7EE-73F5-4F19-950C-097FE369BA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04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8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9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8F4C9-C303-4FAB-A04E-080F672E110C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52662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EA8F6-5DCA-432F-B8D8-6969EECD241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23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E0B52-270A-4204-BAC1-23343D30996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4E11F-CBEE-4D1C-A064-43A44449AD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434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1E1BF-FD8A-4E2B-87A1-23B02FAC708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0901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1A22E-45F9-4E70-9208-E52847524B7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402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09DF4-EEB9-40F9-AFEF-1E7BAB69FD6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82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9608B-FF12-4C89-975D-70D93210BE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481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13D6A-70C7-4573-8326-5EFE28C9FA4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12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C4A30-893D-4815-A67E-3E42695EC1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083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19D54-56B6-45A3-A241-610392AF15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308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87B3-2074-4846-BAC6-E4FB3DDE23EA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81046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E1FB98-88D6-4CDA-AC80-783867D570E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9251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2DE7EE-73F5-4F19-950C-097FE369BAB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716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EA8F6-5DCA-432F-B8D8-6969EECD241D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718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E0B52-270A-4204-BAC1-23343D30996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169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24E11F-CBEE-4D1C-A064-43A44449AD85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9812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11E1BF-FD8A-4E2B-87A1-23B02FAC7086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0108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71A22E-45F9-4E70-9208-E52847524B7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883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09DF4-EEB9-40F9-AFEF-1E7BAB69FD61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8380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39608B-FF12-4C89-975D-70D93210BEB9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85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113D6A-70C7-4573-8326-5EFE28C9FA4A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03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0242F-F37E-41EE-99E2-A16427D29C33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86030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FC4A30-893D-4815-A67E-3E42695EC190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88475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19D54-56B6-45A3-A241-610392AF1598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84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17A83-E9AA-4673-8592-DCF124A22BA6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1087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C5F8-EA9C-42DB-BC07-4F85F55668CC}" type="slidenum">
              <a:rPr lang="ru-RU">
                <a:solidFill>
                  <a:srgbClr val="40458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202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798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799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799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40458C"/>
                </a:solidFill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40458C"/>
                </a:solidFill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99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799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799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9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99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99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8D5BE-4E99-4424-9E03-D156EEE5A455}" type="slidenum">
              <a:rPr lang="ru-RU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2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798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8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1040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799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799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sz="240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799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40458C"/>
                </a:solidFill>
              </a:endParaRPr>
            </a:p>
          </p:txBody>
        </p:sp>
        <p:sp>
          <p:nvSpPr>
            <p:cNvPr id="799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40458C"/>
                </a:solidFill>
              </a:endParaRPr>
            </a:p>
          </p:txBody>
        </p:sp>
        <p:grpSp>
          <p:nvGrpSpPr>
            <p:cNvPr id="1035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79932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799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  <p:sp>
            <p:nvSpPr>
              <p:cNvPr id="79934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99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99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58C"/>
              </a:solidFill>
            </a:endParaRPr>
          </a:p>
        </p:txBody>
      </p:sp>
      <p:sp>
        <p:nvSpPr>
          <p:cNvPr id="799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88D5BE-4E99-4424-9E03-D156EEE5A455}" type="slidenum">
              <a:rPr lang="ru-RU">
                <a:solidFill>
                  <a:srgbClr val="40458C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3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2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805 w 6027"/>
                <a:gd name="T1" fmla="*/ 109 h 2296"/>
                <a:gd name="T2" fmla="*/ 0 w 6027"/>
                <a:gd name="T3" fmla="*/ 109 h 2296"/>
                <a:gd name="T4" fmla="*/ 0 w 6027"/>
                <a:gd name="T5" fmla="*/ 0 h 2296"/>
                <a:gd name="T6" fmla="*/ 4805 w 6027"/>
                <a:gd name="T7" fmla="*/ 0 h 2296"/>
                <a:gd name="T8" fmla="*/ 4805 w 6027"/>
                <a:gd name="T9" fmla="*/ 109 h 2296"/>
                <a:gd name="T10" fmla="*/ 4805 w 6027"/>
                <a:gd name="T11" fmla="*/ 10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sp>
        <p:nvSpPr>
          <p:cNvPr id="409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410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223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grpSp>
          <p:nvGrpSpPr>
            <p:cNvPr id="411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16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7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1 h 353"/>
                  <a:gd name="T4" fmla="*/ 24 w 186"/>
                  <a:gd name="T5" fmla="*/ 54 h 353"/>
                  <a:gd name="T6" fmla="*/ 18 w 186"/>
                  <a:gd name="T7" fmla="*/ 116 h 353"/>
                  <a:gd name="T8" fmla="*/ 42 w 186"/>
                  <a:gd name="T9" fmla="*/ 200 h 353"/>
                  <a:gd name="T10" fmla="*/ 48 w 186"/>
                  <a:gd name="T11" fmla="*/ 284 h 353"/>
                  <a:gd name="T12" fmla="*/ 0 w 186"/>
                  <a:gd name="T13" fmla="*/ 620 h 353"/>
                  <a:gd name="T14" fmla="*/ 54 w 186"/>
                  <a:gd name="T15" fmla="*/ 410 h 353"/>
                  <a:gd name="T16" fmla="*/ 84 w 186"/>
                  <a:gd name="T17" fmla="*/ 379 h 353"/>
                  <a:gd name="T18" fmla="*/ 126 w 186"/>
                  <a:gd name="T19" fmla="*/ 222 h 353"/>
                  <a:gd name="T20" fmla="*/ 144 w 186"/>
                  <a:gd name="T21" fmla="*/ 210 h 353"/>
                  <a:gd name="T22" fmla="*/ 144 w 186"/>
                  <a:gd name="T23" fmla="*/ 158 h 353"/>
                  <a:gd name="T24" fmla="*/ 186 w 186"/>
                  <a:gd name="T25" fmla="*/ 116 h 353"/>
                  <a:gd name="T26" fmla="*/ 162 w 186"/>
                  <a:gd name="T27" fmla="*/ 105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8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19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1 h 66"/>
                  <a:gd name="T8" fmla="*/ 6 w 155"/>
                  <a:gd name="T9" fmla="*/ 31 h 66"/>
                  <a:gd name="T10" fmla="*/ 0 w 155"/>
                  <a:gd name="T11" fmla="*/ 43 h 66"/>
                  <a:gd name="T12" fmla="*/ 78 w 155"/>
                  <a:gd name="T13" fmla="*/ 105 h 66"/>
                  <a:gd name="T14" fmla="*/ 96 w 155"/>
                  <a:gd name="T15" fmla="*/ 74 h 66"/>
                  <a:gd name="T16" fmla="*/ 155 w 155"/>
                  <a:gd name="T17" fmla="*/ 117 h 66"/>
                  <a:gd name="T18" fmla="*/ 126 w 155"/>
                  <a:gd name="T19" fmla="*/ 43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20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66 h 72"/>
                  <a:gd name="T2" fmla="*/ 0 w 42"/>
                  <a:gd name="T3" fmla="*/ 33 h 72"/>
                  <a:gd name="T4" fmla="*/ 12 w 42"/>
                  <a:gd name="T5" fmla="*/ 11 h 72"/>
                  <a:gd name="T6" fmla="*/ 0 w 42"/>
                  <a:gd name="T7" fmla="*/ 11 h 72"/>
                  <a:gd name="T8" fmla="*/ 12 w 42"/>
                  <a:gd name="T9" fmla="*/ 11 h 72"/>
                  <a:gd name="T10" fmla="*/ 24 w 42"/>
                  <a:gd name="T11" fmla="*/ 11 h 72"/>
                  <a:gd name="T12" fmla="*/ 36 w 42"/>
                  <a:gd name="T13" fmla="*/ 11 h 72"/>
                  <a:gd name="T14" fmla="*/ 42 w 42"/>
                  <a:gd name="T15" fmla="*/ 0 h 72"/>
                  <a:gd name="T16" fmla="*/ 30 w 42"/>
                  <a:gd name="T17" fmla="*/ 33 h 72"/>
                  <a:gd name="T18" fmla="*/ 42 w 42"/>
                  <a:gd name="T19" fmla="*/ 88 h 72"/>
                  <a:gd name="T20" fmla="*/ 12 w 42"/>
                  <a:gd name="T21" fmla="*/ 129 h 72"/>
                  <a:gd name="T22" fmla="*/ 6 w 42"/>
                  <a:gd name="T23" fmla="*/ 66 h 72"/>
                  <a:gd name="T24" fmla="*/ 6 w 42"/>
                  <a:gd name="T25" fmla="*/ 6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FFCC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223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0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107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5 h 287"/>
                <a:gd name="T4" fmla="*/ 66 w 365"/>
                <a:gd name="T5" fmla="*/ 118 h 287"/>
                <a:gd name="T6" fmla="*/ 143 w 365"/>
                <a:gd name="T7" fmla="*/ 195 h 287"/>
                <a:gd name="T8" fmla="*/ 191 w 365"/>
                <a:gd name="T9" fmla="*/ 178 h 287"/>
                <a:gd name="T10" fmla="*/ 341 w 365"/>
                <a:gd name="T11" fmla="*/ 307 h 287"/>
                <a:gd name="T12" fmla="*/ 305 w 365"/>
                <a:gd name="T13" fmla="*/ 186 h 287"/>
                <a:gd name="T14" fmla="*/ 365 w 365"/>
                <a:gd name="T15" fmla="*/ 142 h 287"/>
                <a:gd name="T16" fmla="*/ 359 w 365"/>
                <a:gd name="T17" fmla="*/ 136 h 287"/>
                <a:gd name="T18" fmla="*/ 335 w 365"/>
                <a:gd name="T19" fmla="*/ 124 h 287"/>
                <a:gd name="T20" fmla="*/ 299 w 365"/>
                <a:gd name="T21" fmla="*/ 95 h 287"/>
                <a:gd name="T22" fmla="*/ 257 w 365"/>
                <a:gd name="T23" fmla="*/ 77 h 287"/>
                <a:gd name="T24" fmla="*/ 215 w 365"/>
                <a:gd name="T25" fmla="*/ 59 h 287"/>
                <a:gd name="T26" fmla="*/ 173 w 365"/>
                <a:gd name="T27" fmla="*/ 41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08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09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5 h 60"/>
                <a:gd name="T16" fmla="*/ 65 w 71"/>
                <a:gd name="T17" fmla="*/ 47 h 60"/>
                <a:gd name="T18" fmla="*/ 71 w 71"/>
                <a:gd name="T19" fmla="*/ 59 h 60"/>
                <a:gd name="T20" fmla="*/ 71 w 71"/>
                <a:gd name="T21" fmla="*/ 65 h 60"/>
                <a:gd name="T22" fmla="*/ 59 w 71"/>
                <a:gd name="T23" fmla="*/ 59 h 60"/>
                <a:gd name="T24" fmla="*/ 47 w 71"/>
                <a:gd name="T25" fmla="*/ 47 h 60"/>
                <a:gd name="T26" fmla="*/ 23 w 71"/>
                <a:gd name="T27" fmla="*/ 35 h 60"/>
                <a:gd name="T28" fmla="*/ 23 w 71"/>
                <a:gd name="T29" fmla="*/ 41 h 60"/>
                <a:gd name="T30" fmla="*/ 18 w 71"/>
                <a:gd name="T31" fmla="*/ 47 h 60"/>
                <a:gd name="T32" fmla="*/ 12 w 71"/>
                <a:gd name="T33" fmla="*/ 53 h 60"/>
                <a:gd name="T34" fmla="*/ 6 w 71"/>
                <a:gd name="T35" fmla="*/ 53 h 60"/>
                <a:gd name="T36" fmla="*/ 6 w 71"/>
                <a:gd name="T37" fmla="*/ 53 h 60"/>
                <a:gd name="T38" fmla="*/ 6 w 71"/>
                <a:gd name="T39" fmla="*/ 41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10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9 h 162"/>
                <a:gd name="T10" fmla="*/ 96 w 161"/>
                <a:gd name="T11" fmla="*/ 65 h 162"/>
                <a:gd name="T12" fmla="*/ 102 w 161"/>
                <a:gd name="T13" fmla="*/ 77 h 162"/>
                <a:gd name="T14" fmla="*/ 108 w 161"/>
                <a:gd name="T15" fmla="*/ 89 h 162"/>
                <a:gd name="T16" fmla="*/ 120 w 161"/>
                <a:gd name="T17" fmla="*/ 101 h 162"/>
                <a:gd name="T18" fmla="*/ 143 w 161"/>
                <a:gd name="T19" fmla="*/ 119 h 162"/>
                <a:gd name="T20" fmla="*/ 155 w 161"/>
                <a:gd name="T21" fmla="*/ 148 h 162"/>
                <a:gd name="T22" fmla="*/ 161 w 161"/>
                <a:gd name="T23" fmla="*/ 166 h 162"/>
                <a:gd name="T24" fmla="*/ 161 w 161"/>
                <a:gd name="T25" fmla="*/ 172 h 162"/>
                <a:gd name="T26" fmla="*/ 96 w 161"/>
                <a:gd name="T27" fmla="*/ 107 h 162"/>
                <a:gd name="T28" fmla="*/ 30 w 161"/>
                <a:gd name="T29" fmla="*/ 59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11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5 h 60"/>
                <a:gd name="T4" fmla="*/ 41 w 59"/>
                <a:gd name="T5" fmla="*/ 41 h 60"/>
                <a:gd name="T6" fmla="*/ 47 w 59"/>
                <a:gd name="T7" fmla="*/ 47 h 60"/>
                <a:gd name="T8" fmla="*/ 53 w 59"/>
                <a:gd name="T9" fmla="*/ 59 h 60"/>
                <a:gd name="T10" fmla="*/ 53 w 59"/>
                <a:gd name="T11" fmla="*/ 65 h 60"/>
                <a:gd name="T12" fmla="*/ 47 w 59"/>
                <a:gd name="T13" fmla="*/ 59 h 60"/>
                <a:gd name="T14" fmla="*/ 35 w 59"/>
                <a:gd name="T15" fmla="*/ 53 h 60"/>
                <a:gd name="T16" fmla="*/ 23 w 59"/>
                <a:gd name="T17" fmla="*/ 41 h 60"/>
                <a:gd name="T18" fmla="*/ 17 w 59"/>
                <a:gd name="T19" fmla="*/ 35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12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1 h 204"/>
                <a:gd name="T2" fmla="*/ 245 w 245"/>
                <a:gd name="T3" fmla="*/ 47 h 204"/>
                <a:gd name="T4" fmla="*/ 209 w 245"/>
                <a:gd name="T5" fmla="*/ 89 h 204"/>
                <a:gd name="T6" fmla="*/ 143 w 245"/>
                <a:gd name="T7" fmla="*/ 142 h 204"/>
                <a:gd name="T8" fmla="*/ 167 w 245"/>
                <a:gd name="T9" fmla="*/ 166 h 204"/>
                <a:gd name="T10" fmla="*/ 179 w 245"/>
                <a:gd name="T11" fmla="*/ 219 h 204"/>
                <a:gd name="T12" fmla="*/ 77 w 245"/>
                <a:gd name="T13" fmla="*/ 142 h 204"/>
                <a:gd name="T14" fmla="*/ 47 w 245"/>
                <a:gd name="T15" fmla="*/ 89 h 204"/>
                <a:gd name="T16" fmla="*/ 89 w 245"/>
                <a:gd name="T17" fmla="*/ 71 h 204"/>
                <a:gd name="T18" fmla="*/ 59 w 245"/>
                <a:gd name="T19" fmla="*/ 41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1 h 204"/>
                <a:gd name="T50" fmla="*/ 233 w 245"/>
                <a:gd name="T51" fmla="*/ 41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224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22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B691D3-EAE9-4421-8DB8-947DE9FBAE28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4470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0033CC"/>
            </a:gs>
            <a:gs pos="100000">
              <a:srgbClr val="33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F6E46-0064-4850-A69C-6CEF6A93BFF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100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0033CC"/>
            </a:gs>
            <a:gs pos="100000">
              <a:srgbClr val="33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F6E46-0064-4850-A69C-6CEF6A93BFF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371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50000">
              <a:srgbClr val="0033CC"/>
            </a:gs>
            <a:gs pos="100000">
              <a:srgbClr val="33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2F6E46-0064-4850-A69C-6CEF6A93BFF7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042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29730" y="-1817580"/>
            <a:ext cx="7429500" cy="9906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86930" y="692696"/>
            <a:ext cx="9608592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Иссык – Кульская область</a:t>
            </a:r>
          </a:p>
          <a:p>
            <a:pPr algn="ctr"/>
            <a:r>
              <a:rPr lang="ru-RU" sz="54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Ак – Суйский район</a:t>
            </a:r>
          </a:p>
          <a:p>
            <a:pPr algn="ctr"/>
            <a:r>
              <a:rPr lang="ru-RU" sz="5400" b="1" i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с</a:t>
            </a:r>
            <a:r>
              <a:rPr lang="ru-RU" sz="5400" b="1" i="1" cap="none" spc="0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. Теплоключенка, 2020г.</a:t>
            </a:r>
          </a:p>
          <a:p>
            <a:pPr algn="ctr"/>
            <a:r>
              <a:rPr lang="ru-RU" sz="54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Школа – гимназия </a:t>
            </a:r>
          </a:p>
          <a:p>
            <a:pPr algn="ctr"/>
            <a:r>
              <a:rPr lang="ru-RU" sz="5400" b="1" i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им. С.М. Кирова</a:t>
            </a:r>
            <a:endParaRPr lang="ru-RU" sz="5400" b="1" i="1" cap="none" spc="0" dirty="0">
              <a:ln w="12700">
                <a:solidFill>
                  <a:srgbClr val="FFFF00"/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Звук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0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7"/>
    </mc:Choice>
    <mc:Fallback xmlns="">
      <p:transition spd="slow" advTm="8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229600" cy="809625"/>
          </a:xfrm>
        </p:spPr>
        <p:txBody>
          <a:bodyPr/>
          <a:lstStyle/>
          <a:p>
            <a:pPr algn="ctr" eaLnBrk="1" hangingPunct="1"/>
            <a:r>
              <a:rPr lang="ru-RU" altLang="ru-RU" dirty="0" smtClean="0">
                <a:solidFill>
                  <a:schemeClr val="tx1"/>
                </a:solidFill>
              </a:rPr>
              <a:t>Практическое задание</a:t>
            </a:r>
          </a:p>
        </p:txBody>
      </p:sp>
      <p:sp>
        <p:nvSpPr>
          <p:cNvPr id="38915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86750" y="6429375"/>
            <a:ext cx="576263" cy="238125"/>
          </a:xfrm>
          <a:prstGeom prst="curvedDownArrow">
            <a:avLst>
              <a:gd name="adj1" fmla="val 53386"/>
              <a:gd name="adj2" fmla="val 106760"/>
              <a:gd name="adj3" fmla="val 33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40458C"/>
              </a:solidFill>
            </a:endParaRPr>
          </a:p>
        </p:txBody>
      </p:sp>
      <p:sp>
        <p:nvSpPr>
          <p:cNvPr id="38916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0063" y="6357938"/>
            <a:ext cx="647700" cy="287337"/>
          </a:xfrm>
          <a:prstGeom prst="lef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40458C"/>
              </a:solidFill>
            </a:endParaRPr>
          </a:p>
        </p:txBody>
      </p:sp>
      <p:sp>
        <p:nvSpPr>
          <p:cNvPr id="38917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042988" y="1412875"/>
            <a:ext cx="7004050" cy="4608513"/>
          </a:xfrm>
          <a:noFill/>
        </p:spPr>
        <p:txBody>
          <a:bodyPr/>
          <a:lstStyle/>
          <a:p>
            <a:r>
              <a:rPr lang="ru-RU" altLang="ru-RU" sz="2800" dirty="0" smtClean="0"/>
              <a:t>Постройте фигуру, в которую переходит произвольный треугольник при параллельном переносе, который переводит точку А в точку А</a:t>
            </a:r>
            <a:r>
              <a:rPr lang="ru-RU" altLang="ru-RU" sz="1600" dirty="0" smtClean="0"/>
              <a:t>1</a:t>
            </a:r>
            <a:r>
              <a:rPr lang="ru-RU" altLang="ru-RU" sz="2800" dirty="0" smtClean="0"/>
              <a:t>                                                                           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>
                <a:hlinkClick r:id="" action="ppaction://noaction"/>
              </a:rPr>
              <a:t>Проверка</a:t>
            </a:r>
            <a:endParaRPr lang="ru-RU" altLang="ru-RU" sz="2800" dirty="0" smtClean="0"/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>
                <a:hlinkClick r:id="" action="ppaction://noaction"/>
              </a:rPr>
              <a:t> </a:t>
            </a:r>
            <a:r>
              <a:rPr lang="ru-RU" altLang="ru-RU" sz="2800" dirty="0" smtClean="0"/>
              <a:t>                        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75381"/>
      </p:ext>
    </p:extLst>
  </p:cSld>
  <p:clrMapOvr>
    <a:masterClrMapping/>
  </p:clrMapOvr>
  <p:transition spd="med" advClick="0" advTm="296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олилиния 16"/>
          <p:cNvSpPr>
            <a:spLocks noChangeArrowheads="1"/>
          </p:cNvSpPr>
          <p:nvPr/>
        </p:nvSpPr>
        <p:spPr bwMode="auto">
          <a:xfrm>
            <a:off x="2605088" y="3906838"/>
            <a:ext cx="4081462" cy="2149475"/>
          </a:xfrm>
          <a:custGeom>
            <a:avLst/>
            <a:gdLst>
              <a:gd name="T0" fmla="*/ 0 w 1513065"/>
              <a:gd name="T1" fmla="*/ 0 h 2845711"/>
              <a:gd name="T2" fmla="*/ 2147483647 w 1513065"/>
              <a:gd name="T3" fmla="*/ 98113 h 2845711"/>
              <a:gd name="T4" fmla="*/ 2147483647 w 1513065"/>
              <a:gd name="T5" fmla="*/ 97547 h 2845711"/>
              <a:gd name="T6" fmla="*/ 0 60000 65536"/>
              <a:gd name="T7" fmla="*/ 0 60000 65536"/>
              <a:gd name="T8" fmla="*/ 0 60000 65536"/>
              <a:gd name="T9" fmla="*/ 0 w 1513065"/>
              <a:gd name="T10" fmla="*/ 0 h 2845711"/>
              <a:gd name="T11" fmla="*/ 1513065 w 1513065"/>
              <a:gd name="T12" fmla="*/ 2845711 h 28457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3065" h="2845711">
                <a:moveTo>
                  <a:pt x="0" y="0"/>
                </a:moveTo>
                <a:lnTo>
                  <a:pt x="1508965" y="2845711"/>
                </a:lnTo>
                <a:lnTo>
                  <a:pt x="1513065" y="2829309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9939" name="AutoShape 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57188" y="6357938"/>
            <a:ext cx="647700" cy="287337"/>
          </a:xfrm>
          <a:prstGeom prst="leftArrow">
            <a:avLst>
              <a:gd name="adj1" fmla="val 50000"/>
              <a:gd name="adj2" fmla="val 563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39940" name="Группа 9"/>
          <p:cNvGrpSpPr>
            <a:grpSpLocks/>
          </p:cNvGrpSpPr>
          <p:nvPr/>
        </p:nvGrpSpPr>
        <p:grpSpPr bwMode="auto">
          <a:xfrm>
            <a:off x="928688" y="857250"/>
            <a:ext cx="3000375" cy="3357563"/>
            <a:chOff x="928662" y="857232"/>
            <a:chExt cx="3000396" cy="3357586"/>
          </a:xfrm>
        </p:grpSpPr>
        <p:sp>
          <p:nvSpPr>
            <p:cNvPr id="39948" name="Полилиния 3"/>
            <p:cNvSpPr>
              <a:spLocks noChangeArrowheads="1"/>
            </p:cNvSpPr>
            <p:nvPr/>
          </p:nvSpPr>
          <p:spPr bwMode="auto">
            <a:xfrm>
              <a:off x="1200838" y="1000108"/>
              <a:ext cx="2371030" cy="2921897"/>
            </a:xfrm>
            <a:custGeom>
              <a:avLst/>
              <a:gdLst>
                <a:gd name="T0" fmla="*/ 0 w 1299990"/>
                <a:gd name="T1" fmla="*/ 5410305 h 2588964"/>
                <a:gd name="T2" fmla="*/ 1761583634 w 1299990"/>
                <a:gd name="T3" fmla="*/ 0 h 2588964"/>
                <a:gd name="T4" fmla="*/ 1045007082 w 1299990"/>
                <a:gd name="T5" fmla="*/ 11055827 h 2588964"/>
                <a:gd name="T6" fmla="*/ 0 w 1299990"/>
                <a:gd name="T7" fmla="*/ 5410305 h 25889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9990"/>
                <a:gd name="T13" fmla="*/ 0 h 2588964"/>
                <a:gd name="T14" fmla="*/ 1299990 w 1299990"/>
                <a:gd name="T15" fmla="*/ 2588964 h 25889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9990" h="2588964">
                  <a:moveTo>
                    <a:pt x="0" y="1266940"/>
                  </a:moveTo>
                  <a:lnTo>
                    <a:pt x="1299990" y="0"/>
                  </a:lnTo>
                  <a:lnTo>
                    <a:pt x="771180" y="2588964"/>
                  </a:lnTo>
                  <a:lnTo>
                    <a:pt x="0" y="1266940"/>
                  </a:ln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39949" name="Прямоугольник 4"/>
            <p:cNvSpPr>
              <a:spLocks noChangeArrowheads="1"/>
            </p:cNvSpPr>
            <p:nvPr/>
          </p:nvSpPr>
          <p:spPr bwMode="auto">
            <a:xfrm>
              <a:off x="928662" y="2214554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А</a:t>
              </a:r>
            </a:p>
          </p:txBody>
        </p:sp>
        <p:sp>
          <p:nvSpPr>
            <p:cNvPr id="39950" name="Прямоугольник 5"/>
            <p:cNvSpPr>
              <a:spLocks noChangeArrowheads="1"/>
            </p:cNvSpPr>
            <p:nvPr/>
          </p:nvSpPr>
          <p:spPr bwMode="auto">
            <a:xfrm>
              <a:off x="3500430" y="857232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В</a:t>
              </a:r>
            </a:p>
          </p:txBody>
        </p:sp>
        <p:sp>
          <p:nvSpPr>
            <p:cNvPr id="39951" name="Прямоугольник 6"/>
            <p:cNvSpPr>
              <a:spLocks noChangeArrowheads="1"/>
            </p:cNvSpPr>
            <p:nvPr/>
          </p:nvSpPr>
          <p:spPr bwMode="auto">
            <a:xfrm>
              <a:off x="2571736" y="3786190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</a:t>
              </a:r>
            </a:p>
          </p:txBody>
        </p:sp>
      </p:grpSp>
      <p:sp>
        <p:nvSpPr>
          <p:cNvPr id="39941" name="Полилиния 8"/>
          <p:cNvSpPr>
            <a:spLocks noChangeArrowheads="1"/>
          </p:cNvSpPr>
          <p:nvPr/>
        </p:nvSpPr>
        <p:spPr bwMode="auto">
          <a:xfrm>
            <a:off x="1204913" y="2424113"/>
            <a:ext cx="4081462" cy="2147887"/>
          </a:xfrm>
          <a:custGeom>
            <a:avLst/>
            <a:gdLst>
              <a:gd name="T0" fmla="*/ 0 w 1513065"/>
              <a:gd name="T1" fmla="*/ 0 h 2845711"/>
              <a:gd name="T2" fmla="*/ 2147483647 w 1513065"/>
              <a:gd name="T3" fmla="*/ 97318 h 2845711"/>
              <a:gd name="T4" fmla="*/ 2147483647 w 1513065"/>
              <a:gd name="T5" fmla="*/ 96758 h 2845711"/>
              <a:gd name="T6" fmla="*/ 0 60000 65536"/>
              <a:gd name="T7" fmla="*/ 0 60000 65536"/>
              <a:gd name="T8" fmla="*/ 0 60000 65536"/>
              <a:gd name="T9" fmla="*/ 0 w 1513065"/>
              <a:gd name="T10" fmla="*/ 0 h 2845711"/>
              <a:gd name="T11" fmla="*/ 1513065 w 1513065"/>
              <a:gd name="T12" fmla="*/ 2845711 h 28457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3065" h="2845711">
                <a:moveTo>
                  <a:pt x="0" y="0"/>
                </a:moveTo>
                <a:lnTo>
                  <a:pt x="1508965" y="2845711"/>
                </a:lnTo>
                <a:lnTo>
                  <a:pt x="1513065" y="2829309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grpSp>
        <p:nvGrpSpPr>
          <p:cNvPr id="39942" name="Группа 10"/>
          <p:cNvGrpSpPr>
            <a:grpSpLocks/>
          </p:cNvGrpSpPr>
          <p:nvPr/>
        </p:nvGrpSpPr>
        <p:grpSpPr bwMode="auto">
          <a:xfrm>
            <a:off x="4994275" y="3000375"/>
            <a:ext cx="3000375" cy="3357563"/>
            <a:chOff x="928662" y="857232"/>
            <a:chExt cx="3000396" cy="3357586"/>
          </a:xfrm>
        </p:grpSpPr>
        <p:sp>
          <p:nvSpPr>
            <p:cNvPr id="39944" name="Прямоугольник 12"/>
            <p:cNvSpPr>
              <a:spLocks noChangeArrowheads="1"/>
            </p:cNvSpPr>
            <p:nvPr/>
          </p:nvSpPr>
          <p:spPr bwMode="auto">
            <a:xfrm>
              <a:off x="928662" y="2214554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А</a:t>
              </a:r>
              <a:r>
                <a:rPr lang="ru-RU" altLang="ru-RU" sz="1400"/>
                <a:t>1</a:t>
              </a:r>
              <a:endParaRPr lang="ru-RU" altLang="ru-RU"/>
            </a:p>
          </p:txBody>
        </p:sp>
        <p:sp>
          <p:nvSpPr>
            <p:cNvPr id="39945" name="Прямоугольник 13"/>
            <p:cNvSpPr>
              <a:spLocks noChangeArrowheads="1"/>
            </p:cNvSpPr>
            <p:nvPr/>
          </p:nvSpPr>
          <p:spPr bwMode="auto">
            <a:xfrm>
              <a:off x="3500430" y="857232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В</a:t>
              </a:r>
              <a:r>
                <a:rPr lang="ru-RU" altLang="ru-RU" sz="1400"/>
                <a:t>1</a:t>
              </a:r>
              <a:endParaRPr lang="ru-RU" altLang="ru-RU"/>
            </a:p>
          </p:txBody>
        </p:sp>
        <p:sp>
          <p:nvSpPr>
            <p:cNvPr id="39946" name="Прямоугольник 14"/>
            <p:cNvSpPr>
              <a:spLocks noChangeArrowheads="1"/>
            </p:cNvSpPr>
            <p:nvPr/>
          </p:nvSpPr>
          <p:spPr bwMode="auto">
            <a:xfrm>
              <a:off x="2571736" y="3786190"/>
              <a:ext cx="428628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</a:t>
              </a:r>
              <a:r>
                <a:rPr lang="ru-RU" altLang="ru-RU" sz="1400"/>
                <a:t>1</a:t>
              </a:r>
              <a:endParaRPr lang="ru-RU" altLang="ru-RU"/>
            </a:p>
          </p:txBody>
        </p:sp>
        <p:sp>
          <p:nvSpPr>
            <p:cNvPr id="39947" name="Полилиния 11"/>
            <p:cNvSpPr>
              <a:spLocks noChangeArrowheads="1"/>
            </p:cNvSpPr>
            <p:nvPr/>
          </p:nvSpPr>
          <p:spPr bwMode="auto">
            <a:xfrm>
              <a:off x="1200838" y="1000108"/>
              <a:ext cx="2371030" cy="2921897"/>
            </a:xfrm>
            <a:custGeom>
              <a:avLst/>
              <a:gdLst>
                <a:gd name="T0" fmla="*/ 0 w 1299990"/>
                <a:gd name="T1" fmla="*/ 5410305 h 2588964"/>
                <a:gd name="T2" fmla="*/ 1761583634 w 1299990"/>
                <a:gd name="T3" fmla="*/ 0 h 2588964"/>
                <a:gd name="T4" fmla="*/ 1045007082 w 1299990"/>
                <a:gd name="T5" fmla="*/ 11055827 h 2588964"/>
                <a:gd name="T6" fmla="*/ 0 w 1299990"/>
                <a:gd name="T7" fmla="*/ 5410305 h 25889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9990"/>
                <a:gd name="T13" fmla="*/ 0 h 2588964"/>
                <a:gd name="T14" fmla="*/ 1299990 w 1299990"/>
                <a:gd name="T15" fmla="*/ 2588964 h 25889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9990" h="2588964">
                  <a:moveTo>
                    <a:pt x="0" y="1266940"/>
                  </a:moveTo>
                  <a:lnTo>
                    <a:pt x="1299990" y="0"/>
                  </a:lnTo>
                  <a:lnTo>
                    <a:pt x="771180" y="2588964"/>
                  </a:lnTo>
                  <a:lnTo>
                    <a:pt x="0" y="1266940"/>
                  </a:ln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/>
            </a:gra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39943" name="Полилиния 15"/>
          <p:cNvSpPr>
            <a:spLocks noChangeArrowheads="1"/>
          </p:cNvSpPr>
          <p:nvPr/>
        </p:nvSpPr>
        <p:spPr bwMode="auto">
          <a:xfrm>
            <a:off x="3571875" y="1000125"/>
            <a:ext cx="4081463" cy="2147888"/>
          </a:xfrm>
          <a:custGeom>
            <a:avLst/>
            <a:gdLst>
              <a:gd name="T0" fmla="*/ 0 w 1513065"/>
              <a:gd name="T1" fmla="*/ 0 h 2845711"/>
              <a:gd name="T2" fmla="*/ 2147483647 w 1513065"/>
              <a:gd name="T3" fmla="*/ 97318 h 2845711"/>
              <a:gd name="T4" fmla="*/ 2147483647 w 1513065"/>
              <a:gd name="T5" fmla="*/ 96758 h 2845711"/>
              <a:gd name="T6" fmla="*/ 0 60000 65536"/>
              <a:gd name="T7" fmla="*/ 0 60000 65536"/>
              <a:gd name="T8" fmla="*/ 0 60000 65536"/>
              <a:gd name="T9" fmla="*/ 0 w 1513065"/>
              <a:gd name="T10" fmla="*/ 0 h 2845711"/>
              <a:gd name="T11" fmla="*/ 1513065 w 1513065"/>
              <a:gd name="T12" fmla="*/ 2845711 h 28457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13065" h="2845711">
                <a:moveTo>
                  <a:pt x="0" y="0"/>
                </a:moveTo>
                <a:lnTo>
                  <a:pt x="1508965" y="2845711"/>
                </a:lnTo>
                <a:lnTo>
                  <a:pt x="1513065" y="2829309"/>
                </a:lnTo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125"/>
      </p:ext>
    </p:extLst>
  </p:cSld>
  <p:clrMapOvr>
    <a:masterClrMapping/>
  </p:clrMapOvr>
  <p:transition spd="med" advClick="0" advTm="218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05273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altLang="ru-RU" sz="4000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/>
              </a:rPr>
              <a:t>Домашняя работа</a:t>
            </a:r>
            <a:r>
              <a:rPr lang="ru-RU" altLang="ru-RU" sz="4000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/>
              </a:rPr>
              <a:t>:</a:t>
            </a:r>
          </a:p>
          <a:p>
            <a:pPr lvl="0" algn="ctr"/>
            <a:endParaRPr lang="ru-RU" altLang="ru-RU" sz="4000" kern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ahoma"/>
            </a:endParaRPr>
          </a:p>
          <a:p>
            <a:pPr lvl="0" algn="ctr"/>
            <a:r>
              <a:rPr lang="ru-RU" altLang="ru-RU" sz="4000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/>
              </a:rPr>
              <a:t>П. 87 стр. </a:t>
            </a:r>
            <a:r>
              <a:rPr lang="ru-RU" altLang="ru-RU" sz="4000" kern="0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/>
              </a:rPr>
              <a:t>144-145</a:t>
            </a:r>
          </a:p>
          <a:p>
            <a:pPr lvl="0" algn="ctr"/>
            <a:endParaRPr lang="ru-RU" altLang="ru-RU" sz="4000" kern="0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ahoma"/>
            </a:endParaRPr>
          </a:p>
          <a:p>
            <a:pPr lvl="0" algn="ctr"/>
            <a:r>
              <a:rPr lang="ru-RU" altLang="ru-RU" sz="4000" kern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Tahoma"/>
              </a:rPr>
              <a:t>№ 29 стр. 154</a:t>
            </a: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3"/>
    </mc:Choice>
    <mc:Fallback xmlns="">
      <p:transition spd="slow" advTm="124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548680"/>
            <a:ext cx="723629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Рефлексия.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 у меня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было   </a:t>
            </a:r>
            <a:r>
              <a:rPr lang="ru-RU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настроение</a:t>
            </a:r>
            <a:endParaRPr lang="ru-RU" sz="20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бодрое             - тревожное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светлое            - сонное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загадочное      - печальное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уютное             - мечтательное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4"/>
    </mc:Choice>
    <mc:Fallback xmlns="">
      <p:transition spd="slow" advTm="26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>
            <a:off x="2700338" y="549275"/>
            <a:ext cx="4105275" cy="10080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Друзья!</a:t>
            </a:r>
          </a:p>
        </p:txBody>
      </p:sp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468313" y="1989138"/>
            <a:ext cx="8280400" cy="12239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uLnTx/>
                <a:uFillTx/>
                <a:latin typeface="Impact" panose="020B0806030902050204" pitchFamily="34" charset="0"/>
                <a:ea typeface="+mn-ea"/>
                <a:cs typeface="+mn-cs"/>
              </a:rPr>
              <a:t>Путь к вершинам знаний труден и интересен.  </a:t>
            </a:r>
          </a:p>
        </p:txBody>
      </p:sp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1908175" y="3500438"/>
            <a:ext cx="5048250" cy="831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Покоряйте эти вершины!</a:t>
            </a:r>
          </a:p>
        </p:txBody>
      </p:sp>
      <p:sp>
        <p:nvSpPr>
          <p:cNvPr id="51207" name="WordArt 7"/>
          <p:cNvSpPr>
            <a:spLocks noChangeArrowheads="1" noChangeShapeType="1" noTextEdit="1"/>
          </p:cNvSpPr>
          <p:nvPr/>
        </p:nvSpPr>
        <p:spPr bwMode="auto">
          <a:xfrm>
            <a:off x="2195513" y="4724400"/>
            <a:ext cx="4176712" cy="1584325"/>
          </a:xfrm>
          <a:prstGeom prst="rect">
            <a:avLst/>
          </a:prstGeom>
        </p:spPr>
        <p:txBody>
          <a:bodyPr wrap="none" fromWordArt="1">
            <a:prstTxWarp prst="textButton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0" cap="none" spc="0" normalizeH="0" baseline="0" noProof="0" dirty="0" smtClean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Желаю успехов!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62013"/>
      </p:ext>
    </p:extLst>
  </p:cSld>
  <p:clrMapOvr>
    <a:masterClrMapping/>
  </p:clrMapOvr>
  <p:transition advTm="13910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206537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/>
              <a:t>Добро пожаловать на урок </a:t>
            </a:r>
            <a:r>
              <a:rPr lang="ru-RU" altLang="ru-RU" sz="4000" b="1" dirty="0" smtClean="0"/>
              <a:t>геометрии</a:t>
            </a:r>
          </a:p>
          <a:p>
            <a:pPr eaLnBrk="1" hangingPunct="1"/>
            <a:r>
              <a:rPr lang="ru-RU" altLang="ru-RU" sz="4000" b="1" dirty="0" smtClean="0"/>
              <a:t>8 класс</a:t>
            </a:r>
            <a:endParaRPr lang="ru-RU" altLang="ru-RU" sz="4000" b="1" dirty="0" smtClean="0"/>
          </a:p>
        </p:txBody>
      </p:sp>
      <p:pic>
        <p:nvPicPr>
          <p:cNvPr id="2052" name="Picture 4" descr="BS00967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9189"/>
            <a:ext cx="3439715" cy="224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t="12432" b="19642"/>
          <a:stretch/>
        </p:blipFill>
        <p:spPr>
          <a:xfrm>
            <a:off x="6307159" y="3356992"/>
            <a:ext cx="2836436" cy="34280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5778" y="28529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i="1" kern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dist="38100" dir="2640000" algn="bl" rotWithShape="0">
                    <a:srgbClr val="006633">
                      <a:lumMod val="75000"/>
                    </a:srgbClr>
                  </a:outerShdw>
                </a:effectLst>
                <a:latin typeface="Garamond"/>
              </a:rPr>
              <a:t>Вас приветствует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i="1" kern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dist="38100" dir="2640000" algn="bl" rotWithShape="0">
                    <a:srgbClr val="006633">
                      <a:lumMod val="75000"/>
                    </a:srgbClr>
                  </a:outerShdw>
                </a:effectLst>
                <a:latin typeface="Garamond"/>
              </a:rPr>
              <a:t>Учитель математики: </a:t>
            </a:r>
            <a:r>
              <a:rPr lang="ru-RU" sz="4000" i="1" kern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dist="38100" dir="2640000" algn="bl" rotWithShape="0">
                    <a:srgbClr val="006633">
                      <a:lumMod val="75000"/>
                    </a:srgbClr>
                  </a:outerShdw>
                </a:effectLst>
                <a:latin typeface="Garamond"/>
              </a:rPr>
              <a:t/>
            </a:r>
            <a:br>
              <a:rPr lang="ru-RU" sz="4000" i="1" kern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dist="38100" dir="2640000" algn="bl" rotWithShape="0">
                    <a:srgbClr val="006633">
                      <a:lumMod val="75000"/>
                    </a:srgbClr>
                  </a:outerShdw>
                </a:effectLst>
                <a:latin typeface="Garamond"/>
              </a:rPr>
            </a:br>
            <a:r>
              <a:rPr lang="ru-RU" sz="4000" i="1" kern="0" dirty="0">
                <a:ln w="127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CC00"/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  <a:outerShdw dist="38100" dir="2640000" algn="bl" rotWithShape="0">
                    <a:srgbClr val="006633">
                      <a:lumMod val="75000"/>
                    </a:srgbClr>
                  </a:outerShdw>
                </a:effectLst>
                <a:latin typeface="Garamond"/>
              </a:rPr>
              <a:t>Демидова Любовь Сергеевна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57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96"/>
    </mc:Choice>
    <mc:Fallback>
      <p:transition spd="slow" advTm="13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51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5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800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kumimoji="0" lang="ru-RU" alt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Параллельный перенос</a:t>
            </a:r>
            <a:br>
              <a:rPr kumimoji="0" lang="ru-RU" alt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6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его свойства</a:t>
            </a:r>
            <a:endParaRPr lang="ru-RU" altLang="ru-RU" sz="5400" b="1" i="1" dirty="0" smtClean="0">
              <a:solidFill>
                <a:srgbClr val="00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7" descr="MMj0318056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36676">
            <a:off x="5537676" y="244716"/>
            <a:ext cx="3492500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2734345"/>
            <a:ext cx="3724979" cy="344453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0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5"/>
    </mc:Choice>
    <mc:Fallback xmlns="">
      <p:transition spd="slow" advTm="7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>
                <a:solidFill>
                  <a:srgbClr val="00CC00"/>
                </a:solidFill>
              </a:rPr>
              <a:t>Цели урока: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Образовательная:</a:t>
            </a:r>
            <a:r>
              <a:rPr lang="ru-RU" altLang="ru-RU" sz="2400" dirty="0" smtClean="0">
                <a:solidFill>
                  <a:srgbClr val="FFFF00"/>
                </a:solidFill>
              </a:rPr>
              <a:t> создание условий для введения понятия параллельного переноса и его применения, </a:t>
            </a:r>
          </a:p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Развивающая:</a:t>
            </a:r>
            <a:r>
              <a:rPr lang="ru-RU" altLang="ru-RU" sz="2400" dirty="0" smtClean="0">
                <a:solidFill>
                  <a:srgbClr val="FFFF00"/>
                </a:solidFill>
              </a:rPr>
              <a:t> способствовать развитию пространственного воображения, интеграции полученных знаний.</a:t>
            </a:r>
          </a:p>
          <a:p>
            <a:pPr eaLnBrk="1" hangingPunct="1"/>
            <a:r>
              <a:rPr lang="ru-RU" altLang="ru-RU" sz="2400" dirty="0" smtClean="0">
                <a:solidFill>
                  <a:srgbClr val="FF0000"/>
                </a:solidFill>
              </a:rPr>
              <a:t>Воспитательная: </a:t>
            </a:r>
            <a:r>
              <a:rPr lang="ru-RU" altLang="ru-RU" sz="2400" dirty="0" smtClean="0">
                <a:solidFill>
                  <a:srgbClr val="FFFF00"/>
                </a:solidFill>
              </a:rPr>
              <a:t>создать условия для активизации познавательной деятельности, развития творческой личности учащихся.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7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77"/>
    </mc:Choice>
    <mc:Fallback xmlns="">
      <p:transition spd="slow" advTm="2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6"/>
          <p:cNvSpPr txBox="1">
            <a:spLocks noChangeArrowheads="1"/>
          </p:cNvSpPr>
          <p:nvPr/>
        </p:nvSpPr>
        <p:spPr bwMode="auto">
          <a:xfrm>
            <a:off x="1403350" y="765175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40458C"/>
                </a:solidFill>
                <a:latin typeface="Arial" charset="0"/>
                <a:cs typeface="Arial" charset="0"/>
              </a:rPr>
              <a:t>Параллельный перенос</a:t>
            </a: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684213" y="1341438"/>
            <a:ext cx="8245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>
                <a:solidFill>
                  <a:srgbClr val="40458C"/>
                </a:solidFill>
                <a:latin typeface="Arial" charset="0"/>
                <a:cs typeface="Arial" charset="0"/>
              </a:rPr>
              <a:t>Параллельным переносом называют преобразование, при котором точки смещаются  в одном и том же направлении   на одно и то же расстояние </a:t>
            </a:r>
          </a:p>
        </p:txBody>
      </p:sp>
      <p:sp>
        <p:nvSpPr>
          <p:cNvPr id="35844" name="Freeform 25"/>
          <p:cNvSpPr>
            <a:spLocks/>
          </p:cNvSpPr>
          <p:nvPr/>
        </p:nvSpPr>
        <p:spPr bwMode="auto">
          <a:xfrm>
            <a:off x="827088" y="4149725"/>
            <a:ext cx="2449512" cy="2190750"/>
          </a:xfrm>
          <a:custGeom>
            <a:avLst/>
            <a:gdLst>
              <a:gd name="T0" fmla="*/ 2147483647 w 1543"/>
              <a:gd name="T1" fmla="*/ 0 h 1380"/>
              <a:gd name="T2" fmla="*/ 0 w 1543"/>
              <a:gd name="T3" fmla="*/ 2147483647 h 1380"/>
              <a:gd name="T4" fmla="*/ 2147483647 w 1543"/>
              <a:gd name="T5" fmla="*/ 2147483647 h 1380"/>
              <a:gd name="T6" fmla="*/ 2147483647 w 1543"/>
              <a:gd name="T7" fmla="*/ 2147483647 h 1380"/>
              <a:gd name="T8" fmla="*/ 2147483647 w 1543"/>
              <a:gd name="T9" fmla="*/ 2147483647 h 1380"/>
              <a:gd name="T10" fmla="*/ 2147483647 w 1543"/>
              <a:gd name="T11" fmla="*/ 2147483647 h 1380"/>
              <a:gd name="T12" fmla="*/ 2147483647 w 1543"/>
              <a:gd name="T13" fmla="*/ 2147483647 h 1380"/>
              <a:gd name="T14" fmla="*/ 2147483647 w 1543"/>
              <a:gd name="T15" fmla="*/ 2147483647 h 1380"/>
              <a:gd name="T16" fmla="*/ 2147483647 w 1543"/>
              <a:gd name="T17" fmla="*/ 0 h 13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43"/>
              <a:gd name="T28" fmla="*/ 0 h 1380"/>
              <a:gd name="T29" fmla="*/ 1543 w 1543"/>
              <a:gd name="T30" fmla="*/ 1380 h 13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43" h="1380">
                <a:moveTo>
                  <a:pt x="327" y="0"/>
                </a:moveTo>
                <a:lnTo>
                  <a:pt x="0" y="790"/>
                </a:lnTo>
                <a:lnTo>
                  <a:pt x="1225" y="1380"/>
                </a:lnTo>
                <a:lnTo>
                  <a:pt x="1543" y="835"/>
                </a:lnTo>
                <a:lnTo>
                  <a:pt x="772" y="654"/>
                </a:lnTo>
                <a:lnTo>
                  <a:pt x="1316" y="64"/>
                </a:lnTo>
                <a:lnTo>
                  <a:pt x="635" y="19"/>
                </a:lnTo>
                <a:lnTo>
                  <a:pt x="454" y="246"/>
                </a:lnTo>
                <a:lnTo>
                  <a:pt x="327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6666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0458C"/>
              </a:solidFill>
            </a:endParaRPr>
          </a:p>
        </p:txBody>
      </p:sp>
      <p:sp>
        <p:nvSpPr>
          <p:cNvPr id="66586" name="Freeform 26"/>
          <p:cNvSpPr>
            <a:spLocks/>
          </p:cNvSpPr>
          <p:nvPr/>
        </p:nvSpPr>
        <p:spPr bwMode="auto">
          <a:xfrm>
            <a:off x="827088" y="4149725"/>
            <a:ext cx="2449512" cy="2190750"/>
          </a:xfrm>
          <a:custGeom>
            <a:avLst/>
            <a:gdLst>
              <a:gd name="T0" fmla="*/ 2147483647 w 1543"/>
              <a:gd name="T1" fmla="*/ 0 h 1380"/>
              <a:gd name="T2" fmla="*/ 0 w 1543"/>
              <a:gd name="T3" fmla="*/ 2147483647 h 1380"/>
              <a:gd name="T4" fmla="*/ 2147483647 w 1543"/>
              <a:gd name="T5" fmla="*/ 2147483647 h 1380"/>
              <a:gd name="T6" fmla="*/ 2147483647 w 1543"/>
              <a:gd name="T7" fmla="*/ 2147483647 h 1380"/>
              <a:gd name="T8" fmla="*/ 2147483647 w 1543"/>
              <a:gd name="T9" fmla="*/ 2147483647 h 1380"/>
              <a:gd name="T10" fmla="*/ 2147483647 w 1543"/>
              <a:gd name="T11" fmla="*/ 2147483647 h 1380"/>
              <a:gd name="T12" fmla="*/ 2147483647 w 1543"/>
              <a:gd name="T13" fmla="*/ 2147483647 h 1380"/>
              <a:gd name="T14" fmla="*/ 2147483647 w 1543"/>
              <a:gd name="T15" fmla="*/ 2147483647 h 1380"/>
              <a:gd name="T16" fmla="*/ 2147483647 w 1543"/>
              <a:gd name="T17" fmla="*/ 0 h 13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43"/>
              <a:gd name="T28" fmla="*/ 0 h 1380"/>
              <a:gd name="T29" fmla="*/ 1543 w 1543"/>
              <a:gd name="T30" fmla="*/ 1380 h 13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43" h="1380">
                <a:moveTo>
                  <a:pt x="327" y="0"/>
                </a:moveTo>
                <a:lnTo>
                  <a:pt x="0" y="790"/>
                </a:lnTo>
                <a:lnTo>
                  <a:pt x="1225" y="1380"/>
                </a:lnTo>
                <a:lnTo>
                  <a:pt x="1543" y="835"/>
                </a:lnTo>
                <a:lnTo>
                  <a:pt x="772" y="654"/>
                </a:lnTo>
                <a:lnTo>
                  <a:pt x="1316" y="64"/>
                </a:lnTo>
                <a:lnTo>
                  <a:pt x="635" y="19"/>
                </a:lnTo>
                <a:lnTo>
                  <a:pt x="454" y="246"/>
                </a:lnTo>
                <a:lnTo>
                  <a:pt x="327" y="0"/>
                </a:lnTo>
                <a:close/>
              </a:path>
            </a:pathLst>
          </a:custGeom>
          <a:gradFill rotWithShape="1">
            <a:gsLst>
              <a:gs pos="0">
                <a:srgbClr val="0000FF"/>
              </a:gs>
              <a:gs pos="100000">
                <a:srgbClr val="6666FF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0458C"/>
              </a:solidFill>
            </a:endParaRPr>
          </a:p>
        </p:txBody>
      </p:sp>
      <p:sp>
        <p:nvSpPr>
          <p:cNvPr id="66591" name="Freeform 31"/>
          <p:cNvSpPr>
            <a:spLocks/>
          </p:cNvSpPr>
          <p:nvPr/>
        </p:nvSpPr>
        <p:spPr bwMode="auto">
          <a:xfrm>
            <a:off x="1554163" y="3284538"/>
            <a:ext cx="4025900" cy="1252537"/>
          </a:xfrm>
          <a:custGeom>
            <a:avLst/>
            <a:gdLst>
              <a:gd name="T0" fmla="*/ 0 w 2495"/>
              <a:gd name="T1" fmla="*/ 2147483647 h 771"/>
              <a:gd name="T2" fmla="*/ 2147483647 w 2495"/>
              <a:gd name="T3" fmla="*/ 0 h 771"/>
              <a:gd name="T4" fmla="*/ 0 60000 65536"/>
              <a:gd name="T5" fmla="*/ 0 60000 65536"/>
              <a:gd name="T6" fmla="*/ 0 w 2495"/>
              <a:gd name="T7" fmla="*/ 0 h 771"/>
              <a:gd name="T8" fmla="*/ 2495 w 2495"/>
              <a:gd name="T9" fmla="*/ 771 h 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5" h="771">
                <a:moveTo>
                  <a:pt x="0" y="771"/>
                </a:moveTo>
                <a:lnTo>
                  <a:pt x="249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0458C"/>
              </a:solidFill>
            </a:endParaRPr>
          </a:p>
        </p:txBody>
      </p:sp>
      <p:sp>
        <p:nvSpPr>
          <p:cNvPr id="66592" name="Freeform 32"/>
          <p:cNvSpPr>
            <a:spLocks/>
          </p:cNvSpPr>
          <p:nvPr/>
        </p:nvSpPr>
        <p:spPr bwMode="auto">
          <a:xfrm>
            <a:off x="1581150" y="3284538"/>
            <a:ext cx="4025900" cy="1252537"/>
          </a:xfrm>
          <a:custGeom>
            <a:avLst/>
            <a:gdLst>
              <a:gd name="T0" fmla="*/ 0 w 2495"/>
              <a:gd name="T1" fmla="*/ 2147483647 h 771"/>
              <a:gd name="T2" fmla="*/ 2147483647 w 2495"/>
              <a:gd name="T3" fmla="*/ 0 h 771"/>
              <a:gd name="T4" fmla="*/ 0 60000 65536"/>
              <a:gd name="T5" fmla="*/ 0 60000 65536"/>
              <a:gd name="T6" fmla="*/ 0 w 2495"/>
              <a:gd name="T7" fmla="*/ 0 h 771"/>
              <a:gd name="T8" fmla="*/ 2495 w 2495"/>
              <a:gd name="T9" fmla="*/ 771 h 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5" h="771">
                <a:moveTo>
                  <a:pt x="0" y="771"/>
                </a:moveTo>
                <a:lnTo>
                  <a:pt x="249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0458C"/>
              </a:solidFill>
            </a:endParaRPr>
          </a:p>
        </p:txBody>
      </p:sp>
      <p:sp>
        <p:nvSpPr>
          <p:cNvPr id="66593" name="Freeform 33"/>
          <p:cNvSpPr>
            <a:spLocks/>
          </p:cNvSpPr>
          <p:nvPr/>
        </p:nvSpPr>
        <p:spPr bwMode="auto">
          <a:xfrm>
            <a:off x="2063750" y="3916363"/>
            <a:ext cx="4025900" cy="1252537"/>
          </a:xfrm>
          <a:custGeom>
            <a:avLst/>
            <a:gdLst>
              <a:gd name="T0" fmla="*/ 0 w 2495"/>
              <a:gd name="T1" fmla="*/ 2147483647 h 771"/>
              <a:gd name="T2" fmla="*/ 2147483647 w 2495"/>
              <a:gd name="T3" fmla="*/ 0 h 771"/>
              <a:gd name="T4" fmla="*/ 0 60000 65536"/>
              <a:gd name="T5" fmla="*/ 0 60000 65536"/>
              <a:gd name="T6" fmla="*/ 0 w 2495"/>
              <a:gd name="T7" fmla="*/ 0 h 771"/>
              <a:gd name="T8" fmla="*/ 2495 w 2495"/>
              <a:gd name="T9" fmla="*/ 771 h 7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95" h="771">
                <a:moveTo>
                  <a:pt x="0" y="771"/>
                </a:moveTo>
                <a:lnTo>
                  <a:pt x="249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40458C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0785078"/>
      </p:ext>
    </p:extLst>
  </p:cSld>
  <p:clrMapOvr>
    <a:masterClrMapping/>
  </p:clrMapOvr>
  <p:transition spd="med" advTm="178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3 -0.00023 L 0.03316 -0.01273 L 0.05747 0.09329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47 0.09329 L 0.16789 0.04699 L 0.18837 0.1368 " pathEditMode="relative" rAng="0" ptsTypes="AAA">
                                      <p:cBhvr>
                                        <p:cTn id="27" dur="2000" fill="hold"/>
                                        <p:tgtEl>
                                          <p:spTgt spid="66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0.44115 -0.180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-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6567" grpId="0"/>
      <p:bldP spid="66586" grpId="0" animBg="1"/>
      <p:bldP spid="66591" grpId="0" animBg="1"/>
      <p:bldP spid="66591" grpId="1" animBg="1"/>
      <p:bldP spid="66591" grpId="2" animBg="1"/>
      <p:bldP spid="66592" grpId="0" animBg="1"/>
      <p:bldP spid="665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9971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3" y="1976446"/>
            <a:ext cx="9136231" cy="81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7855345" cy="345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935010"/>
      </p:ext>
    </p:extLst>
  </p:cSld>
  <p:clrMapOvr>
    <a:masterClrMapping/>
  </p:clrMapOvr>
  <p:transition spd="med" advTm="43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" y="1556792"/>
            <a:ext cx="8921224" cy="227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694" y="548680"/>
            <a:ext cx="826752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>Свойства параллельного переноса:</a:t>
            </a:r>
            <a:endParaRPr lang="ru-RU" sz="4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496579"/>
      </p:ext>
    </p:extLst>
  </p:cSld>
  <p:clrMapOvr>
    <a:masterClrMapping/>
  </p:clrMapOvr>
  <p:transition spd="med" advTm="244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олилиния 33"/>
          <p:cNvSpPr>
            <a:spLocks noChangeArrowheads="1"/>
          </p:cNvSpPr>
          <p:nvPr/>
        </p:nvSpPr>
        <p:spPr bwMode="auto">
          <a:xfrm>
            <a:off x="2347913" y="2062163"/>
            <a:ext cx="2970212" cy="2976562"/>
          </a:xfrm>
          <a:custGeom>
            <a:avLst/>
            <a:gdLst>
              <a:gd name="T0" fmla="*/ 0 w 1741251"/>
              <a:gd name="T1" fmla="*/ 0 h 1750979"/>
              <a:gd name="T2" fmla="*/ 1057101643 w 1741251"/>
              <a:gd name="T3" fmla="*/ 1019982497 h 1750979"/>
              <a:gd name="T4" fmla="*/ 1057101643 w 1741251"/>
              <a:gd name="T5" fmla="*/ 1019982497 h 1750979"/>
              <a:gd name="T6" fmla="*/ 0 60000 65536"/>
              <a:gd name="T7" fmla="*/ 0 60000 65536"/>
              <a:gd name="T8" fmla="*/ 0 60000 65536"/>
              <a:gd name="T9" fmla="*/ 0 w 1741251"/>
              <a:gd name="T10" fmla="*/ 0 h 1750979"/>
              <a:gd name="T11" fmla="*/ 1741251 w 1741251"/>
              <a:gd name="T12" fmla="*/ 1750979 h 175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251" h="1750979">
                <a:moveTo>
                  <a:pt x="0" y="0"/>
                </a:moveTo>
                <a:lnTo>
                  <a:pt x="1741251" y="1750979"/>
                </a:lnTo>
              </a:path>
            </a:pathLst>
          </a:cu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" name="Полилиния 21"/>
          <p:cNvSpPr>
            <a:spLocks noChangeArrowheads="1"/>
          </p:cNvSpPr>
          <p:nvPr/>
        </p:nvSpPr>
        <p:spPr bwMode="auto">
          <a:xfrm>
            <a:off x="2314575" y="2024063"/>
            <a:ext cx="2971800" cy="2976562"/>
          </a:xfrm>
          <a:custGeom>
            <a:avLst/>
            <a:gdLst>
              <a:gd name="T0" fmla="*/ 0 w 1741251"/>
              <a:gd name="T1" fmla="*/ 0 h 1750979"/>
              <a:gd name="T2" fmla="*/ 1063335363 w 1741251"/>
              <a:gd name="T3" fmla="*/ 1019982497 h 1750979"/>
              <a:gd name="T4" fmla="*/ 1063335363 w 1741251"/>
              <a:gd name="T5" fmla="*/ 1019982497 h 1750979"/>
              <a:gd name="T6" fmla="*/ 0 60000 65536"/>
              <a:gd name="T7" fmla="*/ 0 60000 65536"/>
              <a:gd name="T8" fmla="*/ 0 60000 65536"/>
              <a:gd name="T9" fmla="*/ 0 w 1741251"/>
              <a:gd name="T10" fmla="*/ 0 h 1750979"/>
              <a:gd name="T11" fmla="*/ 1741251 w 1741251"/>
              <a:gd name="T12" fmla="*/ 1750979 h 17509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41251" h="1750979">
                <a:moveTo>
                  <a:pt x="0" y="0"/>
                </a:moveTo>
                <a:lnTo>
                  <a:pt x="1741251" y="1750979"/>
                </a:lnTo>
              </a:path>
            </a:pathLst>
          </a:cu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1428750" y="642938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Arial" charset="0"/>
                <a:cs typeface="Arial" charset="0"/>
              </a:rPr>
              <a:t>Параллельный перенос</a:t>
            </a:r>
          </a:p>
        </p:txBody>
      </p:sp>
      <p:sp>
        <p:nvSpPr>
          <p:cNvPr id="36869" name="Прямоугольник 2"/>
          <p:cNvSpPr>
            <a:spLocks noChangeArrowheads="1"/>
          </p:cNvSpPr>
          <p:nvPr/>
        </p:nvSpPr>
        <p:spPr bwMode="auto">
          <a:xfrm>
            <a:off x="428625" y="5500688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Постройте точку С</a:t>
            </a:r>
            <a:r>
              <a:rPr lang="ru-RU" altLang="ru-RU" sz="1400"/>
              <a:t>1</a:t>
            </a:r>
            <a:r>
              <a:rPr lang="ru-RU" altLang="ru-RU"/>
              <a:t>, в которую переходит точка С  при </a:t>
            </a:r>
          </a:p>
          <a:p>
            <a:pPr algn="ctr" eaLnBrk="1" hangingPunct="1"/>
            <a:r>
              <a:rPr lang="ru-RU" altLang="ru-RU"/>
              <a:t>параллельном переносе, который переводит точку А </a:t>
            </a:r>
          </a:p>
          <a:p>
            <a:pPr algn="ctr" eaLnBrk="1" hangingPunct="1"/>
            <a:r>
              <a:rPr lang="ru-RU" altLang="ru-RU"/>
              <a:t>в точку В</a:t>
            </a:r>
          </a:p>
        </p:txBody>
      </p:sp>
      <p:grpSp>
        <p:nvGrpSpPr>
          <p:cNvPr id="36870" name="Группа 8"/>
          <p:cNvGrpSpPr>
            <a:grpSpLocks/>
          </p:cNvGrpSpPr>
          <p:nvPr/>
        </p:nvGrpSpPr>
        <p:grpSpPr bwMode="auto">
          <a:xfrm>
            <a:off x="1857375" y="1785938"/>
            <a:ext cx="571500" cy="428625"/>
            <a:chOff x="1571604" y="1714488"/>
            <a:chExt cx="571521" cy="428628"/>
          </a:xfrm>
        </p:grpSpPr>
        <p:sp>
          <p:nvSpPr>
            <p:cNvPr id="6" name="Овал 5"/>
            <p:cNvSpPr/>
            <p:nvPr/>
          </p:nvSpPr>
          <p:spPr bwMode="auto">
            <a:xfrm>
              <a:off x="1928805" y="1857364"/>
              <a:ext cx="214320" cy="2143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91" name="Прямоугольник 7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А</a:t>
              </a:r>
            </a:p>
          </p:txBody>
        </p:sp>
      </p:grpSp>
      <p:grpSp>
        <p:nvGrpSpPr>
          <p:cNvPr id="36871" name="Группа 9"/>
          <p:cNvGrpSpPr>
            <a:grpSpLocks/>
          </p:cNvGrpSpPr>
          <p:nvPr/>
        </p:nvGrpSpPr>
        <p:grpSpPr bwMode="auto">
          <a:xfrm>
            <a:off x="3571875" y="3500438"/>
            <a:ext cx="571500" cy="428625"/>
            <a:chOff x="1571604" y="1714488"/>
            <a:chExt cx="571521" cy="428628"/>
          </a:xfrm>
        </p:grpSpPr>
        <p:sp>
          <p:nvSpPr>
            <p:cNvPr id="11" name="Овал 10"/>
            <p:cNvSpPr/>
            <p:nvPr/>
          </p:nvSpPr>
          <p:spPr bwMode="auto">
            <a:xfrm>
              <a:off x="1928805" y="1857364"/>
              <a:ext cx="214320" cy="2143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9" name="Прямоугольник 11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В</a:t>
              </a:r>
            </a:p>
          </p:txBody>
        </p:sp>
      </p:grpSp>
      <p:grpSp>
        <p:nvGrpSpPr>
          <p:cNvPr id="36872" name="Группа 15"/>
          <p:cNvGrpSpPr>
            <a:grpSpLocks/>
          </p:cNvGrpSpPr>
          <p:nvPr/>
        </p:nvGrpSpPr>
        <p:grpSpPr bwMode="auto">
          <a:xfrm>
            <a:off x="5143500" y="2786063"/>
            <a:ext cx="571500" cy="428625"/>
            <a:chOff x="1571604" y="1714488"/>
            <a:chExt cx="571521" cy="428628"/>
          </a:xfrm>
        </p:grpSpPr>
        <p:sp>
          <p:nvSpPr>
            <p:cNvPr id="17" name="Овал 16"/>
            <p:cNvSpPr/>
            <p:nvPr/>
          </p:nvSpPr>
          <p:spPr bwMode="auto">
            <a:xfrm>
              <a:off x="1928805" y="1857364"/>
              <a:ext cx="214320" cy="2143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7" name="Прямоугольник 17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</a:t>
              </a:r>
            </a:p>
          </p:txBody>
        </p:sp>
      </p:grpSp>
      <p:grpSp>
        <p:nvGrpSpPr>
          <p:cNvPr id="5" name="Группа 18"/>
          <p:cNvGrpSpPr>
            <a:grpSpLocks/>
          </p:cNvGrpSpPr>
          <p:nvPr/>
        </p:nvGrpSpPr>
        <p:grpSpPr bwMode="auto">
          <a:xfrm>
            <a:off x="6892925" y="4572000"/>
            <a:ext cx="571500" cy="428625"/>
            <a:chOff x="1571604" y="1714488"/>
            <a:chExt cx="571521" cy="428628"/>
          </a:xfrm>
        </p:grpSpPr>
        <p:sp>
          <p:nvSpPr>
            <p:cNvPr id="20" name="Овал 19"/>
            <p:cNvSpPr/>
            <p:nvPr/>
          </p:nvSpPr>
          <p:spPr bwMode="auto">
            <a:xfrm>
              <a:off x="1928805" y="1857364"/>
              <a:ext cx="214320" cy="21431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885" name="Прямоугольник 20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С</a:t>
              </a:r>
              <a:r>
                <a:rPr lang="ru-RU" altLang="ru-RU" sz="1200"/>
                <a:t>1</a:t>
              </a:r>
              <a:endParaRPr lang="ru-RU" altLang="ru-RU"/>
            </a:p>
          </p:txBody>
        </p:sp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 rot="2716320">
            <a:off x="3045619" y="865981"/>
            <a:ext cx="2128838" cy="2613025"/>
            <a:chOff x="4716463" y="1236544"/>
            <a:chExt cx="2984036" cy="3549778"/>
          </a:xfrm>
        </p:grpSpPr>
        <p:grpSp>
          <p:nvGrpSpPr>
            <p:cNvPr id="36876" name="Group 65"/>
            <p:cNvGrpSpPr>
              <a:grpSpLocks/>
            </p:cNvGrpSpPr>
            <p:nvPr/>
          </p:nvGrpSpPr>
          <p:grpSpPr bwMode="auto">
            <a:xfrm rot="-424176">
              <a:off x="5331069" y="1236544"/>
              <a:ext cx="2369430" cy="3486040"/>
              <a:chOff x="700" y="2047"/>
              <a:chExt cx="852" cy="1969"/>
            </a:xfrm>
          </p:grpSpPr>
          <p:sp>
            <p:nvSpPr>
              <p:cNvPr id="36880" name="Freeform 66"/>
              <p:cNvSpPr>
                <a:spLocks/>
              </p:cNvSpPr>
              <p:nvPr/>
            </p:nvSpPr>
            <p:spPr bwMode="auto">
              <a:xfrm rot="352441">
                <a:off x="700" y="2047"/>
                <a:ext cx="852" cy="1909"/>
              </a:xfrm>
              <a:custGeom>
                <a:avLst/>
                <a:gdLst>
                  <a:gd name="T0" fmla="*/ 0 w 1252"/>
                  <a:gd name="T1" fmla="*/ 1 h 3125"/>
                  <a:gd name="T2" fmla="*/ 1 w 1252"/>
                  <a:gd name="T3" fmla="*/ 0 h 3125"/>
                  <a:gd name="T4" fmla="*/ 8 w 1252"/>
                  <a:gd name="T5" fmla="*/ 4 h 3125"/>
                  <a:gd name="T6" fmla="*/ 8 w 1252"/>
                  <a:gd name="T7" fmla="*/ 5 h 3125"/>
                  <a:gd name="T8" fmla="*/ 7 w 1252"/>
                  <a:gd name="T9" fmla="*/ 4 h 3125"/>
                  <a:gd name="T10" fmla="*/ 0 w 1252"/>
                  <a:gd name="T11" fmla="*/ 1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Freeform 67"/>
              <p:cNvSpPr>
                <a:spLocks/>
              </p:cNvSpPr>
              <p:nvPr/>
            </p:nvSpPr>
            <p:spPr bwMode="auto">
              <a:xfrm rot="352441">
                <a:off x="1277" y="3646"/>
                <a:ext cx="214" cy="368"/>
              </a:xfrm>
              <a:custGeom>
                <a:avLst/>
                <a:gdLst/>
                <a:ahLst/>
                <a:cxnLst>
                  <a:cxn ang="0">
                    <a:pos x="316" y="608"/>
                  </a:cxn>
                  <a:cxn ang="0">
                    <a:pos x="227" y="0"/>
                  </a:cxn>
                  <a:cxn ang="0">
                    <a:pos x="0" y="90"/>
                  </a:cxn>
                  <a:cxn ang="0">
                    <a:pos x="316" y="608"/>
                  </a:cxn>
                </a:cxnLst>
                <a:rect l="0" t="0" r="r" b="b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50000">
                    <a:srgbClr val="FF9900"/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882" name="Freeform 68"/>
              <p:cNvSpPr>
                <a:spLocks/>
              </p:cNvSpPr>
              <p:nvPr/>
            </p:nvSpPr>
            <p:spPr bwMode="auto">
              <a:xfrm rot="352441">
                <a:off x="1414" y="3875"/>
                <a:ext cx="82" cy="141"/>
              </a:xfrm>
              <a:custGeom>
                <a:avLst/>
                <a:gdLst>
                  <a:gd name="T0" fmla="*/ 1 w 121"/>
                  <a:gd name="T1" fmla="*/ 0 h 230"/>
                  <a:gd name="T2" fmla="*/ 0 w 121"/>
                  <a:gd name="T3" fmla="*/ 1 h 230"/>
                  <a:gd name="T4" fmla="*/ 1 w 121"/>
                  <a:gd name="T5" fmla="*/ 1 h 230"/>
                  <a:gd name="T6" fmla="*/ 1 w 121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230"/>
                  <a:gd name="T14" fmla="*/ 121 w 121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83" name="Freeform 69"/>
              <p:cNvSpPr>
                <a:spLocks/>
              </p:cNvSpPr>
              <p:nvPr/>
            </p:nvSpPr>
            <p:spPr bwMode="auto">
              <a:xfrm rot="352441">
                <a:off x="773" y="2065"/>
                <a:ext cx="744" cy="1595"/>
              </a:xfrm>
              <a:custGeom>
                <a:avLst/>
                <a:gdLst>
                  <a:gd name="T0" fmla="*/ 5 w 1094"/>
                  <a:gd name="T1" fmla="*/ 4 h 2612"/>
                  <a:gd name="T2" fmla="*/ 7 w 1094"/>
                  <a:gd name="T3" fmla="*/ 4 h 2612"/>
                  <a:gd name="T4" fmla="*/ 7 w 1094"/>
                  <a:gd name="T5" fmla="*/ 4 h 2612"/>
                  <a:gd name="T6" fmla="*/ 1 w 1094"/>
                  <a:gd name="T7" fmla="*/ 0 h 2612"/>
                  <a:gd name="T8" fmla="*/ 0 w 1094"/>
                  <a:gd name="T9" fmla="*/ 1 h 2612"/>
                  <a:gd name="T10" fmla="*/ 7 w 1094"/>
                  <a:gd name="T11" fmla="*/ 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6877" name="Group 70"/>
            <p:cNvGrpSpPr>
              <a:grpSpLocks/>
            </p:cNvGrpSpPr>
            <p:nvPr/>
          </p:nvGrpSpPr>
          <p:grpSpPr bwMode="auto">
            <a:xfrm rot="889681">
              <a:off x="4716463" y="1496803"/>
              <a:ext cx="1067912" cy="3289519"/>
              <a:chOff x="1292" y="1570"/>
              <a:chExt cx="363" cy="1905"/>
            </a:xfrm>
          </p:grpSpPr>
          <p:sp>
            <p:nvSpPr>
              <p:cNvPr id="36878" name="Freeform 71"/>
              <p:cNvSpPr>
                <a:spLocks/>
              </p:cNvSpPr>
              <p:nvPr/>
            </p:nvSpPr>
            <p:spPr bwMode="auto">
              <a:xfrm>
                <a:off x="1292" y="1616"/>
                <a:ext cx="227" cy="1859"/>
              </a:xfrm>
              <a:custGeom>
                <a:avLst/>
                <a:gdLst>
                  <a:gd name="T0" fmla="*/ 227 w 227"/>
                  <a:gd name="T1" fmla="*/ 136 h 1859"/>
                  <a:gd name="T2" fmla="*/ 0 w 227"/>
                  <a:gd name="T3" fmla="*/ 1859 h 1859"/>
                  <a:gd name="T4" fmla="*/ 0 w 227"/>
                  <a:gd name="T5" fmla="*/ 1633 h 1859"/>
                  <a:gd name="T6" fmla="*/ 137 w 227"/>
                  <a:gd name="T7" fmla="*/ 0 h 185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7"/>
                  <a:gd name="T13" fmla="*/ 0 h 1859"/>
                  <a:gd name="T14" fmla="*/ 227 w 227"/>
                  <a:gd name="T15" fmla="*/ 1859 h 185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7" h="1859">
                    <a:moveTo>
                      <a:pt x="227" y="136"/>
                    </a:moveTo>
                    <a:lnTo>
                      <a:pt x="0" y="1859"/>
                    </a:lnTo>
                    <a:lnTo>
                      <a:pt x="0" y="1633"/>
                    </a:lnTo>
                    <a:lnTo>
                      <a:pt x="137" y="0"/>
                    </a:lnTo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6879" name="Oval 72"/>
              <p:cNvSpPr>
                <a:spLocks noChangeArrowheads="1"/>
              </p:cNvSpPr>
              <p:nvPr/>
            </p:nvSpPr>
            <p:spPr bwMode="auto">
              <a:xfrm>
                <a:off x="1383" y="1570"/>
                <a:ext cx="272" cy="272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</p:grpSp>
      <p:sp>
        <p:nvSpPr>
          <p:cNvPr id="36875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 flipH="1">
            <a:off x="8215313" y="6378575"/>
            <a:ext cx="647700" cy="287338"/>
          </a:xfrm>
          <a:prstGeom prst="leftArrow">
            <a:avLst>
              <a:gd name="adj1" fmla="val 50000"/>
              <a:gd name="adj2" fmla="val 563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1211772"/>
      </p:ext>
    </p:extLst>
  </p:cSld>
  <p:clrMapOvr>
    <a:masterClrMapping/>
  </p:clrMapOvr>
  <p:transition spd="med" advTm="213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7 0.04051 L 0.3599 0.14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8" y="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2592 L 0.36562 0.1518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 27"/>
          <p:cNvSpPr>
            <a:spLocks noChangeArrowheads="1"/>
          </p:cNvSpPr>
          <p:nvPr/>
        </p:nvSpPr>
        <p:spPr bwMode="auto">
          <a:xfrm>
            <a:off x="1746250" y="3214688"/>
            <a:ext cx="1611313" cy="1928812"/>
          </a:xfrm>
          <a:custGeom>
            <a:avLst/>
            <a:gdLst>
              <a:gd name="T0" fmla="*/ 0 w 1643974"/>
              <a:gd name="T1" fmla="*/ 0 h 1974715"/>
              <a:gd name="T2" fmla="*/ 1291543 w 1643974"/>
              <a:gd name="T3" fmla="*/ 1489133 h 1974715"/>
              <a:gd name="T4" fmla="*/ 0 60000 65536"/>
              <a:gd name="T5" fmla="*/ 0 60000 65536"/>
              <a:gd name="T6" fmla="*/ 0 w 1643974"/>
              <a:gd name="T7" fmla="*/ 0 h 1974715"/>
              <a:gd name="T8" fmla="*/ 1643974 w 1643974"/>
              <a:gd name="T9" fmla="*/ 1974715 h 19747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43974" h="1974715">
                <a:moveTo>
                  <a:pt x="0" y="0"/>
                </a:moveTo>
                <a:lnTo>
                  <a:pt x="1643974" y="1974715"/>
                </a:lnTo>
              </a:path>
            </a:pathLst>
          </a:custGeom>
          <a:solidFill>
            <a:schemeClr val="accent1"/>
          </a:solidFill>
          <a:ln w="12700" algn="ctr">
            <a:solidFill>
              <a:srgbClr val="110E03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38" name="Овал 37"/>
          <p:cNvSpPr/>
          <p:nvPr/>
        </p:nvSpPr>
        <p:spPr bwMode="auto">
          <a:xfrm>
            <a:off x="4051300" y="3670300"/>
            <a:ext cx="214313" cy="214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endParaRPr lang="ru-RU"/>
          </a:p>
        </p:txBody>
      </p:sp>
      <p:sp>
        <p:nvSpPr>
          <p:cNvPr id="37892" name="Text Box 6"/>
          <p:cNvSpPr txBox="1">
            <a:spLocks noChangeArrowheads="1"/>
          </p:cNvSpPr>
          <p:nvPr/>
        </p:nvSpPr>
        <p:spPr bwMode="auto">
          <a:xfrm>
            <a:off x="1428750" y="642938"/>
            <a:ext cx="662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3200">
                <a:latin typeface="Arial" charset="0"/>
                <a:cs typeface="Arial" charset="0"/>
              </a:rPr>
              <a:t>Параллельный перенос</a:t>
            </a:r>
          </a:p>
        </p:txBody>
      </p:sp>
      <p:sp>
        <p:nvSpPr>
          <p:cNvPr id="37893" name="Прямоугольник 2"/>
          <p:cNvSpPr>
            <a:spLocks noChangeArrowheads="1"/>
          </p:cNvSpPr>
          <p:nvPr/>
        </p:nvSpPr>
        <p:spPr bwMode="auto">
          <a:xfrm>
            <a:off x="428625" y="5500688"/>
            <a:ext cx="84296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/>
              <a:t>Постройте отрезок В</a:t>
            </a:r>
            <a:r>
              <a:rPr lang="ru-RU" altLang="ru-RU" sz="1400"/>
              <a:t>1</a:t>
            </a:r>
            <a:r>
              <a:rPr lang="ru-RU" altLang="ru-RU"/>
              <a:t>С</a:t>
            </a:r>
            <a:r>
              <a:rPr lang="ru-RU" altLang="ru-RU" sz="1400"/>
              <a:t>1</a:t>
            </a:r>
            <a:r>
              <a:rPr lang="ru-RU" altLang="ru-RU"/>
              <a:t>, в который переходит отрезок ВС  </a:t>
            </a:r>
          </a:p>
          <a:p>
            <a:pPr algn="ctr" eaLnBrk="1" hangingPunct="1"/>
            <a:r>
              <a:rPr lang="ru-RU" altLang="ru-RU"/>
              <a:t>при параллельном переносе, который переводит точку А </a:t>
            </a:r>
          </a:p>
          <a:p>
            <a:pPr algn="ctr" eaLnBrk="1" hangingPunct="1"/>
            <a:r>
              <a:rPr lang="ru-RU" altLang="ru-RU"/>
              <a:t>в точку А</a:t>
            </a:r>
            <a:r>
              <a:rPr lang="ru-RU" altLang="ru-RU" sz="1400"/>
              <a:t>1</a:t>
            </a:r>
            <a:endParaRPr lang="ru-RU" altLang="ru-RU"/>
          </a:p>
        </p:txBody>
      </p:sp>
      <p:grpSp>
        <p:nvGrpSpPr>
          <p:cNvPr id="37894" name="Группа 3"/>
          <p:cNvGrpSpPr>
            <a:grpSpLocks/>
          </p:cNvGrpSpPr>
          <p:nvPr/>
        </p:nvGrpSpPr>
        <p:grpSpPr bwMode="auto">
          <a:xfrm>
            <a:off x="1285875" y="2928938"/>
            <a:ext cx="571500" cy="428625"/>
            <a:chOff x="1571604" y="1714488"/>
            <a:chExt cx="571521" cy="428628"/>
          </a:xfrm>
        </p:grpSpPr>
        <p:sp>
          <p:nvSpPr>
            <p:cNvPr id="5" name="Овал 4"/>
            <p:cNvSpPr/>
            <p:nvPr/>
          </p:nvSpPr>
          <p:spPr bwMode="auto">
            <a:xfrm>
              <a:off x="1928805" y="1857364"/>
              <a:ext cx="214320" cy="2143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5" name="Прямоугольник 5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А</a:t>
              </a:r>
            </a:p>
          </p:txBody>
        </p:sp>
      </p:grpSp>
      <p:grpSp>
        <p:nvGrpSpPr>
          <p:cNvPr id="37895" name="Группа 12"/>
          <p:cNvGrpSpPr>
            <a:grpSpLocks/>
          </p:cNvGrpSpPr>
          <p:nvPr/>
        </p:nvGrpSpPr>
        <p:grpSpPr bwMode="auto">
          <a:xfrm>
            <a:off x="2928938" y="4929188"/>
            <a:ext cx="571500" cy="428625"/>
            <a:chOff x="1571604" y="1714488"/>
            <a:chExt cx="571521" cy="428628"/>
          </a:xfrm>
        </p:grpSpPr>
        <p:sp>
          <p:nvSpPr>
            <p:cNvPr id="14" name="Овал 13"/>
            <p:cNvSpPr/>
            <p:nvPr/>
          </p:nvSpPr>
          <p:spPr bwMode="auto">
            <a:xfrm>
              <a:off x="1928804" y="1857364"/>
              <a:ext cx="214321" cy="214313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913" name="Прямоугольник 14"/>
            <p:cNvSpPr>
              <a:spLocks noChangeArrowheads="1"/>
            </p:cNvSpPr>
            <p:nvPr/>
          </p:nvSpPr>
          <p:spPr bwMode="auto">
            <a:xfrm>
              <a:off x="1571604" y="1714488"/>
              <a:ext cx="357190" cy="428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ru-RU" altLang="ru-RU"/>
                <a:t>А</a:t>
              </a:r>
              <a:r>
                <a:rPr lang="ru-RU" altLang="ru-RU" sz="1400"/>
                <a:t>1</a:t>
              </a:r>
              <a:endParaRPr lang="ru-RU" altLang="ru-RU"/>
            </a:p>
          </p:txBody>
        </p:sp>
      </p:grpSp>
      <p:grpSp>
        <p:nvGrpSpPr>
          <p:cNvPr id="37896" name="Группа 26"/>
          <p:cNvGrpSpPr>
            <a:grpSpLocks/>
          </p:cNvGrpSpPr>
          <p:nvPr/>
        </p:nvGrpSpPr>
        <p:grpSpPr bwMode="auto">
          <a:xfrm>
            <a:off x="2143125" y="1143000"/>
            <a:ext cx="2357438" cy="928688"/>
            <a:chOff x="2357422" y="1357298"/>
            <a:chExt cx="2357471" cy="928694"/>
          </a:xfrm>
        </p:grpSpPr>
        <p:sp>
          <p:nvSpPr>
            <p:cNvPr id="25" name="Полилиния 24"/>
            <p:cNvSpPr/>
            <p:nvPr/>
          </p:nvSpPr>
          <p:spPr bwMode="auto">
            <a:xfrm>
              <a:off x="2820978" y="1595425"/>
              <a:ext cx="1809775" cy="515941"/>
            </a:xfrm>
            <a:custGeom>
              <a:avLst/>
              <a:gdLst>
                <a:gd name="connsiteX0" fmla="*/ 0 w 1809345"/>
                <a:gd name="connsiteY0" fmla="*/ 515566 h 515566"/>
                <a:gd name="connsiteX1" fmla="*/ 1809345 w 1809345"/>
                <a:gd name="connsiteY1" fmla="*/ 0 h 515566"/>
                <a:gd name="connsiteX2" fmla="*/ 1809345 w 1809345"/>
                <a:gd name="connsiteY2" fmla="*/ 0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345" h="515566">
                  <a:moveTo>
                    <a:pt x="0" y="515566"/>
                  </a:moveTo>
                  <a:lnTo>
                    <a:pt x="1809345" y="0"/>
                  </a:lnTo>
                  <a:lnTo>
                    <a:pt x="1809345" y="0"/>
                  </a:lnTo>
                </a:path>
              </a:pathLst>
            </a:custGeom>
            <a:solidFill>
              <a:schemeClr val="accent1"/>
            </a:solidFill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906" name="Группа 6"/>
            <p:cNvGrpSpPr>
              <a:grpSpLocks/>
            </p:cNvGrpSpPr>
            <p:nvPr/>
          </p:nvGrpSpPr>
          <p:grpSpPr bwMode="auto">
            <a:xfrm>
              <a:off x="2357422" y="1857364"/>
              <a:ext cx="571521" cy="428628"/>
              <a:chOff x="1571604" y="1714488"/>
              <a:chExt cx="571521" cy="428628"/>
            </a:xfrm>
          </p:grpSpPr>
          <p:sp>
            <p:nvSpPr>
              <p:cNvPr id="8" name="Овал 7"/>
              <p:cNvSpPr/>
              <p:nvPr/>
            </p:nvSpPr>
            <p:spPr bwMode="auto">
              <a:xfrm>
                <a:off x="1928797" y="1857364"/>
                <a:ext cx="214315" cy="214313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11" name="Прямоугольник 8"/>
              <p:cNvSpPr>
                <a:spLocks noChangeArrowheads="1"/>
              </p:cNvSpPr>
              <p:nvPr/>
            </p:nvSpPr>
            <p:spPr bwMode="auto">
              <a:xfrm>
                <a:off x="1571604" y="1714488"/>
                <a:ext cx="35719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/>
                  <a:t>В</a:t>
                </a:r>
              </a:p>
            </p:txBody>
          </p:sp>
        </p:grpSp>
        <p:grpSp>
          <p:nvGrpSpPr>
            <p:cNvPr id="37907" name="Группа 18"/>
            <p:cNvGrpSpPr>
              <a:grpSpLocks/>
            </p:cNvGrpSpPr>
            <p:nvPr/>
          </p:nvGrpSpPr>
          <p:grpSpPr bwMode="auto">
            <a:xfrm>
              <a:off x="4143372" y="1357298"/>
              <a:ext cx="571521" cy="428628"/>
              <a:chOff x="1571604" y="1714488"/>
              <a:chExt cx="571521" cy="428628"/>
            </a:xfrm>
          </p:grpSpPr>
          <p:sp>
            <p:nvSpPr>
              <p:cNvPr id="20" name="Овал 19"/>
              <p:cNvSpPr/>
              <p:nvPr/>
            </p:nvSpPr>
            <p:spPr bwMode="auto">
              <a:xfrm>
                <a:off x="1928809" y="1857364"/>
                <a:ext cx="214316" cy="21431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9" name="Прямоугольник 20"/>
              <p:cNvSpPr>
                <a:spLocks noChangeArrowheads="1"/>
              </p:cNvSpPr>
              <p:nvPr/>
            </p:nvSpPr>
            <p:spPr bwMode="auto">
              <a:xfrm>
                <a:off x="1571604" y="1714488"/>
                <a:ext cx="35719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/>
                  <a:t>С</a:t>
                </a:r>
              </a:p>
            </p:txBody>
          </p:sp>
        </p:grpSp>
      </p:grpSp>
      <p:grpSp>
        <p:nvGrpSpPr>
          <p:cNvPr id="9" name="Группа 28"/>
          <p:cNvGrpSpPr>
            <a:grpSpLocks/>
          </p:cNvGrpSpPr>
          <p:nvPr/>
        </p:nvGrpSpPr>
        <p:grpSpPr bwMode="auto">
          <a:xfrm>
            <a:off x="3721100" y="2997200"/>
            <a:ext cx="2357438" cy="928688"/>
            <a:chOff x="2357422" y="1357298"/>
            <a:chExt cx="2357471" cy="928694"/>
          </a:xfrm>
        </p:grpSpPr>
        <p:sp>
          <p:nvSpPr>
            <p:cNvPr id="30" name="Полилиния 29"/>
            <p:cNvSpPr/>
            <p:nvPr/>
          </p:nvSpPr>
          <p:spPr bwMode="auto">
            <a:xfrm>
              <a:off x="2820978" y="1595425"/>
              <a:ext cx="1809775" cy="515941"/>
            </a:xfrm>
            <a:custGeom>
              <a:avLst/>
              <a:gdLst>
                <a:gd name="connsiteX0" fmla="*/ 0 w 1809345"/>
                <a:gd name="connsiteY0" fmla="*/ 515566 h 515566"/>
                <a:gd name="connsiteX1" fmla="*/ 1809345 w 1809345"/>
                <a:gd name="connsiteY1" fmla="*/ 0 h 515566"/>
                <a:gd name="connsiteX2" fmla="*/ 1809345 w 1809345"/>
                <a:gd name="connsiteY2" fmla="*/ 0 h 515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345" h="515566">
                  <a:moveTo>
                    <a:pt x="0" y="515566"/>
                  </a:moveTo>
                  <a:lnTo>
                    <a:pt x="1809345" y="0"/>
                  </a:lnTo>
                  <a:lnTo>
                    <a:pt x="1809345" y="0"/>
                  </a:lnTo>
                </a:path>
              </a:pathLst>
            </a:custGeom>
            <a:solidFill>
              <a:schemeClr val="accent1"/>
            </a:solidFill>
            <a:ln w="50800" cap="flat" cmpd="sng" algn="ctr">
              <a:solidFill>
                <a:schemeClr val="tx2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7899" name="Группа 30"/>
            <p:cNvGrpSpPr>
              <a:grpSpLocks/>
            </p:cNvGrpSpPr>
            <p:nvPr/>
          </p:nvGrpSpPr>
          <p:grpSpPr bwMode="auto">
            <a:xfrm>
              <a:off x="2357422" y="1857364"/>
              <a:ext cx="542337" cy="428628"/>
              <a:chOff x="1571604" y="1714488"/>
              <a:chExt cx="542337" cy="428628"/>
            </a:xfrm>
          </p:grpSpPr>
          <p:sp>
            <p:nvSpPr>
              <p:cNvPr id="35" name="Овал 34"/>
              <p:cNvSpPr/>
              <p:nvPr/>
            </p:nvSpPr>
            <p:spPr bwMode="auto">
              <a:xfrm>
                <a:off x="1900222" y="1885939"/>
                <a:ext cx="214315" cy="214313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4" name="Прямоугольник 35"/>
              <p:cNvSpPr>
                <a:spLocks noChangeArrowheads="1"/>
              </p:cNvSpPr>
              <p:nvPr/>
            </p:nvSpPr>
            <p:spPr bwMode="auto">
              <a:xfrm>
                <a:off x="1571604" y="1714488"/>
                <a:ext cx="35719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/>
                  <a:t>В</a:t>
                </a:r>
                <a:r>
                  <a:rPr lang="ru-RU" altLang="ru-RU" sz="1200"/>
                  <a:t>1</a:t>
                </a:r>
                <a:endParaRPr lang="ru-RU" altLang="ru-RU"/>
              </a:p>
            </p:txBody>
          </p:sp>
        </p:grpSp>
        <p:grpSp>
          <p:nvGrpSpPr>
            <p:cNvPr id="37900" name="Группа 31"/>
            <p:cNvGrpSpPr>
              <a:grpSpLocks/>
            </p:cNvGrpSpPr>
            <p:nvPr/>
          </p:nvGrpSpPr>
          <p:grpSpPr bwMode="auto">
            <a:xfrm>
              <a:off x="4143372" y="1357298"/>
              <a:ext cx="571521" cy="428628"/>
              <a:chOff x="1571604" y="1714488"/>
              <a:chExt cx="571521" cy="428628"/>
            </a:xfrm>
          </p:grpSpPr>
          <p:sp>
            <p:nvSpPr>
              <p:cNvPr id="33" name="Овал 32"/>
              <p:cNvSpPr/>
              <p:nvPr/>
            </p:nvSpPr>
            <p:spPr bwMode="auto">
              <a:xfrm>
                <a:off x="1928809" y="1857364"/>
                <a:ext cx="214316" cy="21431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2700" cap="flat" cmpd="sng" algn="ctr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902" name="Прямоугольник 33"/>
              <p:cNvSpPr>
                <a:spLocks noChangeArrowheads="1"/>
              </p:cNvSpPr>
              <p:nvPr/>
            </p:nvSpPr>
            <p:spPr bwMode="auto">
              <a:xfrm>
                <a:off x="1571604" y="1714488"/>
                <a:ext cx="357190" cy="428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r>
                  <a:rPr lang="ru-RU" altLang="ru-RU"/>
                  <a:t>С</a:t>
                </a:r>
                <a:r>
                  <a:rPr lang="ru-RU" altLang="ru-RU" sz="1200"/>
                  <a:t>1</a:t>
                </a:r>
                <a:endParaRPr lang="ru-RU" altLang="ru-RU"/>
              </a:p>
            </p:txBody>
          </p:sp>
        </p:grpSp>
      </p:grp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3411676"/>
      </p:ext>
    </p:extLst>
  </p:cSld>
  <p:clrMapOvr>
    <a:masterClrMapping/>
  </p:clrMapOvr>
  <p:transition spd="med" advTm="189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972 L 0.08802 -0.200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4" y="-1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02 -0.19745 L 0.28507 -0.27083 L 0.28507 -0.26898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" grpId="0" animBg="1"/>
      <p:bldP spid="28" grpId="1" animBg="1"/>
      <p:bldP spid="28" grpId="2" animBg="1"/>
      <p:bldP spid="28" grpId="3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2.5|1.7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4|7.6|6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.6|3.2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.4|2.1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"/>
</p:tagLst>
</file>

<file path=ppt/theme/theme1.xml><?xml version="1.0" encoding="utf-8"?>
<a:theme xmlns:a="http://schemas.openxmlformats.org/drawingml/2006/main" name="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Эски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Эскиз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скиз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скиз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7114</TotalTime>
  <Words>221</Words>
  <Application>Microsoft Office PowerPoint</Application>
  <PresentationFormat>Экран (4:3)</PresentationFormat>
  <Paragraphs>63</Paragraphs>
  <Slides>14</Slides>
  <Notes>1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Garamond</vt:lpstr>
      <vt:lpstr>Impact</vt:lpstr>
      <vt:lpstr>Tahoma</vt:lpstr>
      <vt:lpstr>Times New Roman</vt:lpstr>
      <vt:lpstr>Wingdings</vt:lpstr>
      <vt:lpstr>Эскиз</vt:lpstr>
      <vt:lpstr>1_Эскиз</vt:lpstr>
      <vt:lpstr>Вершина горы</vt:lpstr>
      <vt:lpstr>Оформление по умолчанию</vt:lpstr>
      <vt:lpstr>1_Оформление по умолчанию</vt:lpstr>
      <vt:lpstr>2_Оформление по умолчанию</vt:lpstr>
      <vt:lpstr>Презентация PowerPoint</vt:lpstr>
      <vt:lpstr>Презентация PowerPoint</vt:lpstr>
      <vt:lpstr>Тема:</vt:lpstr>
      <vt:lpstr>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Параллельный перенос и его свойства</dc:title>
  <dc:creator>Станислав</dc:creator>
  <cp:lastModifiedBy>Пользователь Windows</cp:lastModifiedBy>
  <cp:revision>19</cp:revision>
  <dcterms:created xsi:type="dcterms:W3CDTF">2015-04-01T18:01:33Z</dcterms:created>
  <dcterms:modified xsi:type="dcterms:W3CDTF">2020-04-23T04:13:38Z</dcterms:modified>
</cp:coreProperties>
</file>