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12" r:id="rId2"/>
    <p:sldId id="319" r:id="rId3"/>
    <p:sldId id="315" r:id="rId4"/>
    <p:sldId id="291" r:id="rId5"/>
    <p:sldId id="270" r:id="rId6"/>
    <p:sldId id="321" r:id="rId7"/>
    <p:sldId id="301" r:id="rId8"/>
    <p:sldId id="266" r:id="rId9"/>
    <p:sldId id="322" r:id="rId10"/>
    <p:sldId id="323" r:id="rId11"/>
    <p:sldId id="302" r:id="rId12"/>
    <p:sldId id="303" r:id="rId13"/>
    <p:sldId id="304" r:id="rId14"/>
    <p:sldId id="314" r:id="rId15"/>
    <p:sldId id="306" r:id="rId16"/>
    <p:sldId id="307" r:id="rId17"/>
    <p:sldId id="308" r:id="rId18"/>
    <p:sldId id="292" r:id="rId19"/>
    <p:sldId id="310" r:id="rId20"/>
    <p:sldId id="293" r:id="rId21"/>
    <p:sldId id="294" r:id="rId22"/>
    <p:sldId id="316" r:id="rId23"/>
    <p:sldId id="295" r:id="rId24"/>
    <p:sldId id="296" r:id="rId25"/>
    <p:sldId id="297" r:id="rId26"/>
    <p:sldId id="317" r:id="rId27"/>
    <p:sldId id="299" r:id="rId28"/>
    <p:sldId id="300" r:id="rId29"/>
    <p:sldId id="289" r:id="rId30"/>
    <p:sldId id="309" r:id="rId31"/>
    <p:sldId id="318" r:id="rId32"/>
    <p:sldId id="29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>
      <p:cViewPr varScale="1">
        <p:scale>
          <a:sx n="80" d="100"/>
          <a:sy n="80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67181-6891-4BFA-B008-C8A9411EBC2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4A08C-0768-4AA6-AC0B-8AFA375D49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06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45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950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1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20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0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35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14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89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02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080CB0B-CEED-4E8F-AD32-3AD587C6A21F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B5BAFA7-C6D9-4C79-B811-05630E5EB46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29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overseas education | Morris - Your Eye On The Futur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2276872"/>
            <a:ext cx="3629025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900113" y="836712"/>
            <a:ext cx="7450137" cy="2304827"/>
          </a:xfrm>
        </p:spPr>
        <p:txBody>
          <a:bodyPr/>
          <a:lstStyle/>
          <a:p>
            <a:pPr>
              <a:defRPr/>
            </a:pPr>
            <a:r>
              <a:rPr lang="ru-RU" altLang="ru-RU" sz="5238" b="1" dirty="0">
                <a:solidFill>
                  <a:srgbClr val="C00000"/>
                </a:solidFill>
                <a:latin typeface="Book Antiqua" panose="02040602050305030304" pitchFamily="18" charset="0"/>
              </a:rPr>
              <a:t>Школа – гимназия имени С.М</a:t>
            </a:r>
            <a:r>
              <a:rPr lang="ru-RU" altLang="ru-RU" sz="5238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. Кирова</a:t>
            </a:r>
            <a:endParaRPr lang="ru-RU" altLang="ru-RU" sz="5238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8197" name="Звук 15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6350000"/>
            <a:ext cx="3873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5373216"/>
            <a:ext cx="403244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Урок естествознания в 5 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классе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C00000"/>
                </a:solidFill>
              </a:rPr>
              <a:t>Учитель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физики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Бондарева</a:t>
            </a:r>
            <a:r>
              <a:rPr lang="en-US" b="1" dirty="0" smtClean="0">
                <a:solidFill>
                  <a:srgbClr val="C00000"/>
                </a:solidFill>
              </a:rPr>
              <a:t> С.М.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8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6690">
        <p14:warp dir="in"/>
      </p:transition>
    </mc:Choice>
    <mc:Fallback>
      <p:transition spd="slow" advTm="6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87624" y="404664"/>
            <a:ext cx="7290054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FF0000"/>
                </a:solidFill>
              </a:rPr>
              <a:t>Сплошная облачность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http://im2-tub-ru.yandex.net/i?id=239919759-63-72&amp;n=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12776"/>
            <a:ext cx="6782468" cy="4968552"/>
          </a:xfrm>
          <a:prstGeom prst="rect">
            <a:avLst/>
          </a:prstGeom>
          <a:noFill/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4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2"/>
    </mc:Choice>
    <mc:Fallback>
      <p:transition spd="slow" advTm="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5.infourok.ru/uploads/ex/09d1/00059b98-edbfd275/640/img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8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90"/>
    </mc:Choice>
    <mc:Fallback>
      <p:transition spd="slow" advTm="34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5.infourok.ru/uploads/ex/09d1/00059b98-edbfd275/640/img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03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7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5"/>
    </mc:Choice>
    <mc:Fallback>
      <p:transition spd="slow" advTm="6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s05.infourok.ru/uploads/ex/09d1/00059b98-edbfd275/640/img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7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5"/>
    </mc:Choice>
    <mc:Fallback>
      <p:transition spd="slow" advTm="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учевые обла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/>
          <a:stretch/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611560" y="188640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</a:rPr>
              <a:t>              </a:t>
            </a:r>
            <a:r>
              <a:rPr lang="ru-RU" sz="66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Кучевые</a:t>
            </a:r>
            <a:endParaRPr lang="ru-RU" sz="66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1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2"/>
    </mc:Choice>
    <mc:Fallback>
      <p:transition spd="slow" advTm="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5.infourok.ru/uploads/ex/09d1/00059b98-edbfd275/640/img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1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2"/>
    </mc:Choice>
    <mc:Fallback>
      <p:transition spd="slow" advTm="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s05.infourok.ru/uploads/ex/09d1/00059b98-edbfd275/640/img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"/>
    </mc:Choice>
    <mc:Fallback>
      <p:transition spd="slow" advTm="5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5.infourok.ru/uploads/ex/09d1/00059b98-edbfd275/640/img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5"/>
            <a:ext cx="9143999" cy="623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Облака - Wikiw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6829"/>
            <a:ext cx="9143999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40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09"/>
    </mc:Choice>
    <mc:Fallback>
      <p:transition spd="slow" advTm="27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2.infourok.ru/uploads/ex/0739/0004c228-931ee2a1/640/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9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62"/>
    </mc:Choice>
    <mc:Fallback>
      <p:transition spd="slow" advTm="23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player.myshared.ru/10/1006578/slides/slide_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5982">
        <p:comb/>
      </p:transition>
    </mc:Choice>
    <mc:Fallback>
      <p:transition spd="slow" advTm="15982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0-tub-ru.yandex.net/i?id=243437157-35-72&amp;n=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501752"/>
            <a:ext cx="3714776" cy="3143272"/>
          </a:xfrm>
          <a:prstGeom prst="rect">
            <a:avLst/>
          </a:prstGeom>
          <a:noFill/>
        </p:spPr>
      </p:pic>
      <p:grpSp>
        <p:nvGrpSpPr>
          <p:cNvPr id="6" name="Группа 5"/>
          <p:cNvGrpSpPr/>
          <p:nvPr/>
        </p:nvGrpSpPr>
        <p:grpSpPr>
          <a:xfrm>
            <a:off x="683568" y="116632"/>
            <a:ext cx="7772400" cy="3384376"/>
            <a:chOff x="683568" y="116632"/>
            <a:chExt cx="7772400" cy="3384376"/>
          </a:xfrm>
        </p:grpSpPr>
        <p:sp>
          <p:nvSpPr>
            <p:cNvPr id="4" name="TextBox 3"/>
            <p:cNvSpPr txBox="1"/>
            <p:nvPr/>
          </p:nvSpPr>
          <p:spPr>
            <a:xfrm>
              <a:off x="2195736" y="116632"/>
              <a:ext cx="4680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Тема урока:</a:t>
              </a:r>
              <a:endPara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683568" y="701407"/>
              <a:ext cx="7772400" cy="2799601"/>
            </a:xfrm>
            <a:prstGeom prst="rect">
              <a:avLst/>
            </a:prstGeom>
          </p:spPr>
          <p:txBody>
            <a:bodyPr>
              <a:normAutofit fontScale="82500" lnSpcReduction="20000"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400" kern="1200" cap="all" spc="1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ru-RU" sz="7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Движение воздуха. </a:t>
              </a:r>
            </a:p>
            <a:p>
              <a:pPr algn="ctr">
                <a:lnSpc>
                  <a:spcPct val="120000"/>
                </a:lnSpc>
              </a:pPr>
              <a:r>
                <a:rPr lang="ru-RU" sz="7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Осадки.</a:t>
              </a:r>
              <a:endParaRPr lang="ru-RU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7223">
        <p14:warp/>
      </p:transition>
    </mc:Choice>
    <mc:Fallback>
      <p:transition spd="slow" advTm="72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2.infourok.ru/uploads/ex/0739/0004c228-931ee2a1/640/im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399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4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6">
        <p:checker/>
      </p:transition>
    </mc:Choice>
    <mc:Fallback>
      <p:transition spd="slow" advTm="853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2.infourok.ru/uploads/ex/0739/0004c228-931ee2a1/640/img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7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449">
        <p:dissolve/>
      </p:transition>
    </mc:Choice>
    <mc:Fallback>
      <p:transition spd="slow" advTm="2244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Самые разрушительные селевые потоки в мире в гг. Справка - РИА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369634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4139952" y="574969"/>
            <a:ext cx="47525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/>
          </a:p>
          <a:p>
            <a:r>
              <a:rPr lang="ru-RU" sz="2000" b="1" dirty="0" smtClean="0"/>
              <a:t>Если в течение одной минуты выпадает более 1 мм осадков, то такой дождь называется ливнем. Ливневые дожди в горах особенно опасны, так как вода, появившаяся в результате дождя, течет на большой скорости по горным впадинам и склонам, вместе с собой уносит не только мелкие частицы земли, но и большие камни.</a:t>
            </a:r>
          </a:p>
          <a:p>
            <a:r>
              <a:rPr lang="ru-RU" sz="2000" b="1" dirty="0" smtClean="0"/>
              <a:t>Смешанные с камнями и землей потоки воды называют               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селевыми потоками.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/>
              <a:t>Селевые потоки размывают горные склоны, сносят посевы полей, преграждают путь горных рек, вызывают наводнения.</a:t>
            </a:r>
            <a:endParaRPr lang="ru-RU" sz="2000" b="1" dirty="0"/>
          </a:p>
        </p:txBody>
      </p:sp>
      <p:pic>
        <p:nvPicPr>
          <p:cNvPr id="7172" name="Picture 4" descr="В Оше из-за селевых потоков пострадали 77 частных дом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33056"/>
            <a:ext cx="369634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6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9952">
        <p:comb/>
      </p:transition>
    </mc:Choice>
    <mc:Fallback>
      <p:transition spd="slow" advTm="39952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2.infourok.ru/uploads/ex/0739/0004c228-931ee2a1/640/img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3789041"/>
            <a:ext cx="619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Зимой, поднимаясь с поверхности Земли, доходя до очень холодного воздуха, водные капли сразу же превращаются в маленькие кристаллы – маленькие звездочки – снежинки.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6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06">
        <p:checker/>
      </p:transition>
    </mc:Choice>
    <mc:Fallback>
      <p:transition spd="slow" advTm="3040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2.infourok.ru/uploads/ex/0739/0004c228-931ee2a1/640/img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"/>
            <a:ext cx="903649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2924944"/>
            <a:ext cx="73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В жаркие летние дни водяной пар может подняться в высокие атмосферные слои, а там и летом бывает холодно. Из-за того, что на слишком большой высоте температура воздуха бывает очень низкой, капли воды замерзают. Падая на землю, они встречаются с каплями воды и превращаются в ледяные шарики, иногда довольно крупные. Это град.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7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43">
        <p:checker/>
      </p:transition>
    </mc:Choice>
    <mc:Fallback>
      <p:transition spd="slow" advTm="4224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2.infourok.ru/uploads/ex/0739/0004c228-931ee2a1/640/img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6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1">
        <p:checker/>
      </p:transition>
    </mc:Choice>
    <mc:Fallback>
      <p:transition spd="slow" advTm="1185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4-tub-ru.yandex.net/i?id=516675343-23-72&amp;n=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786322"/>
            <a:ext cx="2286016" cy="1857388"/>
          </a:xfrm>
          <a:prstGeom prst="rect">
            <a:avLst/>
          </a:prstGeom>
          <a:noFill/>
        </p:spPr>
      </p:pic>
      <p:pic>
        <p:nvPicPr>
          <p:cNvPr id="3" name="Picture 4" descr="http://im3-tub-ru.yandex.net/i?id=24002015-16-72&amp;n=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643446"/>
            <a:ext cx="2262190" cy="18573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620688"/>
            <a:ext cx="85689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 Осадки не выпадают равномерно на поверхности земли. В некоторых местах количество осадков за год достигает нескольких метров. К местам, где выпадает большое количество осадков, относятся: Гавайские острова, расположенные в Тихом океане (14400 мм), южные горные части Гималаев (10824). А в пустыне Атаками в Южной Америке – всего 1-3 мм </a:t>
            </a:r>
            <a:r>
              <a:rPr lang="ru-RU" sz="2000" b="1" dirty="0">
                <a:solidFill>
                  <a:srgbClr val="002060"/>
                </a:solidFill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</a:rPr>
              <a:t> год.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На территории Кыргызстана атмосферные осадки выпадают неравномерно. Это связано с расположением горных склонов относительно господствующих ветров. На горные хребты, встречающие на пути западные ветры, приходится самое большое количество осадков.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Очень большая разница при выпадении осадков наблюдается в окрестностях озера Иссык-Куль.</a:t>
            </a:r>
          </a:p>
          <a:p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6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06"/>
    </mc:Choice>
    <mc:Fallback>
      <p:transition spd="slow" advTm="49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s02.infourok.ru/uploads/ex/0739/0004c228-931ee2a1/640/img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1"/>
            <a:ext cx="91085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6093">
        <p14:ripple/>
      </p:transition>
    </mc:Choice>
    <mc:Fallback>
      <p:transition spd="slow" advTm="26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2.infourok.ru/uploads/ex/0739/0004c228-931ee2a1/640/img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9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2278">
        <p14:ripple/>
      </p:transition>
    </mc:Choice>
    <mc:Fallback>
      <p:transition spd="slow" advTm="122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268760"/>
            <a:ext cx="74597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1.Рычит, рычит, ветки ломает,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 пыль поднимает, тебя с ног сбивает. </a:t>
            </a:r>
          </a:p>
          <a:p>
            <a:pPr algn="just"/>
            <a:r>
              <a:rPr lang="ru-RU" sz="2800" b="1" dirty="0" smtClean="0">
                <a:solidFill>
                  <a:srgbClr val="0070C0"/>
                </a:solidFill>
              </a:rPr>
              <a:t>2.Падает горошком, скачет по дорожкам. </a:t>
            </a:r>
          </a:p>
          <a:p>
            <a:pPr algn="just"/>
            <a:r>
              <a:rPr lang="ru-RU" sz="2800" b="1" dirty="0" smtClean="0">
                <a:solidFill>
                  <a:srgbClr val="00B0F0"/>
                </a:solidFill>
              </a:rPr>
              <a:t>3.С неба звездой, в ладошку водой. </a:t>
            </a:r>
          </a:p>
          <a:p>
            <a:pPr algn="just"/>
            <a:r>
              <a:rPr lang="ru-RU" sz="2800" b="1" dirty="0" smtClean="0">
                <a:solidFill>
                  <a:srgbClr val="00B050"/>
                </a:solidFill>
              </a:rPr>
              <a:t>4.Как по небу с севера плыла лебедь белая, плыла лебедь светлая, вниз кидала – сыпала на поля – </a:t>
            </a:r>
            <a:r>
              <a:rPr lang="ru-RU" sz="2800" b="1" dirty="0" err="1" smtClean="0">
                <a:solidFill>
                  <a:srgbClr val="00B050"/>
                </a:solidFill>
              </a:rPr>
              <a:t>озёрушки</a:t>
            </a:r>
            <a:r>
              <a:rPr lang="ru-RU" sz="2800" b="1" dirty="0" smtClean="0">
                <a:solidFill>
                  <a:srgbClr val="00B050"/>
                </a:solidFill>
              </a:rPr>
              <a:t> белый пух да пёрышки.</a:t>
            </a:r>
          </a:p>
          <a:p>
            <a:pPr algn="just"/>
            <a:r>
              <a:rPr lang="ru-RU" sz="2800" b="1" dirty="0" smtClean="0">
                <a:solidFill>
                  <a:srgbClr val="FFFF00"/>
                </a:solidFill>
              </a:rPr>
              <a:t>5.Шёл да шёл, да и в землю ушёл. </a:t>
            </a: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</a:rPr>
              <a:t>6.Крупно, дробно зачастило, всю землю напоило. </a:t>
            </a: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</a:rPr>
              <a:t>7.Что-то золотое весело сияет, и в лесу и в поле снег тихонько тает.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005" y="54868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Отгадай!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" name="Picture 4" descr="defa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0"/>
            <a:ext cx="2195736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78"/>
    </mc:Choice>
    <mc:Fallback>
      <p:transition spd="slow" advTm="6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8488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Цель:</a:t>
            </a:r>
          </a:p>
          <a:p>
            <a:endParaRPr lang="ru-RU" sz="32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Познакомить с понятием ветра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причинами его возникновения, 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с атмосферными осадками (облака, дождь, снег, град)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и их механизмами.</a:t>
            </a:r>
            <a:endParaRPr 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Виды облаков. Как они образуются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0079"/>
            <a:ext cx="9144000" cy="30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8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7"/>
    </mc:Choice>
    <mc:Fallback>
      <p:transition spd="slow" advTm="10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s05.infourok.ru/uploads/ex/09d1/00059b98-edbfd275/640/img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3"/>
            <a:ext cx="9144000" cy="68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9959">
        <p:zoom/>
      </p:transition>
    </mc:Choice>
    <mc:Fallback>
      <p:transition spd="slow" advTm="29959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0"/>
            <a:ext cx="7416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Домашнее задание:</a:t>
            </a:r>
          </a:p>
          <a:p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800" b="1" dirty="0" smtClean="0">
                <a:solidFill>
                  <a:srgbClr val="00B0F0"/>
                </a:solidFill>
              </a:rPr>
              <a:t>параграф 32, составить кластер на атмосферные осадки (дождь или снег, или град)</a:t>
            </a:r>
            <a:endParaRPr lang="ru-RU" sz="2800" b="1" dirty="0">
              <a:solidFill>
                <a:srgbClr val="00B0F0"/>
              </a:solidFill>
            </a:endParaRPr>
          </a:p>
        </p:txBody>
      </p:sp>
      <p:pic>
        <p:nvPicPr>
          <p:cNvPr id="8194" name="Picture 2" descr="А дождь идет (55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2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15109">
        <p14:reveal/>
      </p:transition>
    </mc:Choice>
    <mc:Fallback>
      <p:transition spd="slow" advTm="15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2.infourok.ru/uploads/ex/0739/0004c228-931ee2a1/640/img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9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517">
        <p:circle/>
      </p:transition>
    </mc:Choice>
    <mc:Fallback>
      <p:transition spd="slow" advTm="351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44624"/>
            <a:ext cx="8712968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Частицы воздуха непрерывно перемещаются в комнате. Это явление называется </a:t>
            </a:r>
            <a:r>
              <a:rPr lang="ru-RU" sz="2400" b="1" dirty="0" smtClean="0">
                <a:solidFill>
                  <a:srgbClr val="C00000"/>
                </a:solidFill>
              </a:rPr>
              <a:t>конвекцией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Воздух, находящийся вблизи нагревательных устройств начинает нагреваться. Он расширяется, становится легче и поднимается вверх, а остывший воздух начинает медленно опускаться вниз. В атмосфере Земли происходят такие же процессы. Поверхность воды, суши хорошо освещенная Солнцем, нагревается сильнее и поток теплого воздуха поднимается вверх. Вместо него приходит более холодный воздух. Чем быстрее поднимается теплый воздух, тем быстрее движется холодный воздух над поверхностью Земли.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Поток воздуха, движущийся параллельно поверхности Земли называется ветром.</a:t>
            </a: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Сила ветра бывает разной. Силу ветра принято обозначать через баллы.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0 баллов – безветрие, штиль, 5 -6 баллов – качаются мелкие ветви деревьев, поднимается пыль, 9 -10 баллов – штормовой ветер, вырывает деревья с корнями, выше 12 баллов – ураганный ветер, разрушает мосты и дамбы.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ветры png | PNGW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84985"/>
            <a:ext cx="468051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91"/>
    </mc:Choice>
    <mc:Fallback>
      <p:transition spd="slow" advTm="10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072494" cy="207170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Ветер – это движение воздуха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 горизонтальном направлении.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http://im3-tub-ru.yandex.net/i?id=268589977-22-72&amp;n=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285992"/>
            <a:ext cx="6715172" cy="4214842"/>
          </a:xfrm>
          <a:prstGeom prst="rect">
            <a:avLst/>
          </a:prstGeom>
          <a:noFill/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0"/>
    </mc:Choice>
    <mc:Fallback>
      <p:transition spd="slow" advTm="8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75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457200" y="928671"/>
            <a:ext cx="8229600" cy="178595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ru-RU" sz="3600" b="1" smtClean="0"/>
              <a:t>  прибор для измерения и направления скорости ветра</a:t>
            </a:r>
            <a:endParaRPr lang="ru-RU" sz="3600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11560" y="404664"/>
            <a:ext cx="7290054" cy="18961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FF0000"/>
                </a:solidFill>
              </a:rPr>
              <a:t>Флюгер – это </a:t>
            </a:r>
            <a:br>
              <a:rPr lang="ru-RU" b="1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Флюгер на крыше - 82 фото красивых вариантов современного декора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37112"/>
            <a:ext cx="2304256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расивые флюгеры на крышу из металла: обзор всех видов с фото и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02" y="2104134"/>
            <a:ext cx="2580245" cy="211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Как сделать флюгер своими руками. Варианты флюгеров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43158"/>
            <a:ext cx="2507424" cy="19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93"/>
    </mc:Choice>
    <mc:Fallback>
      <p:transition spd="slow" advTm="1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s05.infourok.ru/uploads/ex/09d1/00059b98-edbfd275/640/img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05"/>
    </mc:Choice>
    <mc:Fallback>
      <p:transition spd="slow" advTm="2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Облачность - это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08721"/>
            <a:ext cx="8572560" cy="12241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/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состояние неба, характеризующееся наличием и видами облаков.</a:t>
            </a:r>
          </a:p>
        </p:txBody>
      </p:sp>
      <p:sp>
        <p:nvSpPr>
          <p:cNvPr id="4" name="AutoShape 2" descr="Росгидромет назвал состав прошедшего возле Северодвинска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Облака Небо Синий - Бесплатное фото на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132856"/>
            <a:ext cx="547260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457200" y="4509120"/>
            <a:ext cx="80752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Пар, поднимаясь в холодные слои атмосферы, начинает сгущаться, и конденсируется в мелкие капли воды и ледяные кристаллы, образуют облако.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22"/>
    </mc:Choice>
    <mc:Fallback>
      <p:transition spd="slow" advTm="2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9592" y="595165"/>
            <a:ext cx="7290054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Переменная облачность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В Баку ожидается переменная облачнос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4" y="1484784"/>
            <a:ext cx="894105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6"/>
    </mc:Choice>
    <mc:Fallback>
      <p:transition spd="slow" advTm="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7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1104</TotalTime>
  <Words>665</Words>
  <Application>Microsoft Office PowerPoint</Application>
  <PresentationFormat>Экран (4:3)</PresentationFormat>
  <Paragraphs>54</Paragraphs>
  <Slides>32</Slides>
  <Notes>0</Notes>
  <HiddenSlides>0</HiddenSlides>
  <MMClips>32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 Black</vt:lpstr>
      <vt:lpstr>Book Antiqua</vt:lpstr>
      <vt:lpstr>Calibri</vt:lpstr>
      <vt:lpstr>Times New Roman</vt:lpstr>
      <vt:lpstr>Tw Cen MT</vt:lpstr>
      <vt:lpstr>Tw Cen MT Condensed</vt:lpstr>
      <vt:lpstr>Wingdings 3</vt:lpstr>
      <vt:lpstr>Интеграл</vt:lpstr>
      <vt:lpstr>Школа – гимназия имени С.М. Кирова</vt:lpstr>
      <vt:lpstr>Презентация PowerPoint</vt:lpstr>
      <vt:lpstr>Презентация PowerPoint</vt:lpstr>
      <vt:lpstr>Презентация PowerPoint</vt:lpstr>
      <vt:lpstr>Ветер – это движение воздуха  в горизонтальном направлении. </vt:lpstr>
      <vt:lpstr>Презентация PowerPoint</vt:lpstr>
      <vt:lpstr>Презентация PowerPoint</vt:lpstr>
      <vt:lpstr>Облачность - это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Погода. Климат.</dc:title>
  <dc:creator>Соломонова</dc:creator>
  <cp:lastModifiedBy>RePack by Diakov</cp:lastModifiedBy>
  <cp:revision>99</cp:revision>
  <dcterms:created xsi:type="dcterms:W3CDTF">2012-12-10T16:08:15Z</dcterms:created>
  <dcterms:modified xsi:type="dcterms:W3CDTF">2020-04-23T05:10:45Z</dcterms:modified>
</cp:coreProperties>
</file>